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  <p:sldId id="289" r:id="rId64"/>
    <p:sldId id="290" r:id="rId65"/>
    <p:sldId id="291" r:id="rId66"/>
    <p:sldId id="292" r:id="rId6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Milks Casual Pie Base" charset="1" panose="02000503030000020003"/>
      <p:regular r:id="rId10"/>
    </p:embeddedFont>
    <p:embeddedFont>
      <p:font typeface="Clear Sans" charset="1" panose="020B0503030202020304"/>
      <p:regular r:id="rId11"/>
    </p:embeddedFont>
    <p:embeddedFont>
      <p:font typeface="Clear Sans Bold" charset="1" panose="020B0803030202020304"/>
      <p:regular r:id="rId12"/>
    </p:embeddedFont>
    <p:embeddedFont>
      <p:font typeface="Clear Sans Italics" charset="1" panose="020B0503030202090304"/>
      <p:regular r:id="rId13"/>
    </p:embeddedFont>
    <p:embeddedFont>
      <p:font typeface="Clear Sans Bold Italics" charset="1" panose="020B0803030202090304"/>
      <p:regular r:id="rId14"/>
    </p:embeddedFont>
    <p:embeddedFont>
      <p:font typeface="Clear Sans Thin" charset="1" panose="020B0203030202020304"/>
      <p:regular r:id="rId15"/>
    </p:embeddedFont>
    <p:embeddedFont>
      <p:font typeface="Clear Sans Light" charset="1" panose="020B0303030202020304"/>
      <p:regular r:id="rId16"/>
    </p:embeddedFont>
    <p:embeddedFont>
      <p:font typeface="Clear Sans Medium" charset="1" panose="020B0603030202020304"/>
      <p:regular r:id="rId17"/>
    </p:embeddedFont>
    <p:embeddedFont>
      <p:font typeface="Clear Sans Medium Italics" charset="1" panose="020B0603030202090304"/>
      <p:regular r:id="rId18"/>
    </p:embeddedFont>
    <p:embeddedFont>
      <p:font typeface="Inter" charset="1" panose="020B0502030000000004"/>
      <p:regular r:id="rId19"/>
    </p:embeddedFont>
    <p:embeddedFont>
      <p:font typeface="Inter Bold" charset="1" panose="020B0802030000000004"/>
      <p:regular r:id="rId20"/>
    </p:embeddedFont>
    <p:embeddedFont>
      <p:font typeface="Inter Italics" charset="1" panose="020B0502030000000004"/>
      <p:regular r:id="rId21"/>
    </p:embeddedFont>
    <p:embeddedFont>
      <p:font typeface="Inter Bold Italics" charset="1" panose="020B0802030000000004"/>
      <p:regular r:id="rId22"/>
    </p:embeddedFont>
    <p:embeddedFont>
      <p:font typeface="Inter Thin" charset="1" panose="020B0A02050000000004"/>
      <p:regular r:id="rId23"/>
    </p:embeddedFont>
    <p:embeddedFont>
      <p:font typeface="Inter Thin Italics" charset="1" panose="020B0A02050000000004"/>
      <p:regular r:id="rId24"/>
    </p:embeddedFont>
    <p:embeddedFont>
      <p:font typeface="Inter Extra-Light" charset="1" panose="02000503000000020004"/>
      <p:regular r:id="rId25"/>
    </p:embeddedFont>
    <p:embeddedFont>
      <p:font typeface="Inter Light" charset="1" panose="02000503000000020004"/>
      <p:regular r:id="rId26"/>
    </p:embeddedFont>
    <p:embeddedFont>
      <p:font typeface="Inter Medium" charset="1" panose="02000503000000020004"/>
      <p:regular r:id="rId27"/>
    </p:embeddedFont>
    <p:embeddedFont>
      <p:font typeface="Inter Semi-Bold" charset="1" panose="02000503000000020004"/>
      <p:regular r:id="rId28"/>
    </p:embeddedFont>
    <p:embeddedFont>
      <p:font typeface="Inter Ultra-Bold" charset="1" panose="02000503000000020004"/>
      <p:regular r:id="rId29"/>
    </p:embeddedFont>
    <p:embeddedFont>
      <p:font typeface="Inter Heavy" charset="1" panose="020005030000000200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45" Target="slides/slide15.xml" Type="http://schemas.openxmlformats.org/officeDocument/2006/relationships/slide"/><Relationship Id="rId46" Target="slides/slide16.xml" Type="http://schemas.openxmlformats.org/officeDocument/2006/relationships/slide"/><Relationship Id="rId47" Target="slides/slide17.xml" Type="http://schemas.openxmlformats.org/officeDocument/2006/relationships/slide"/><Relationship Id="rId48" Target="slides/slide18.xml" Type="http://schemas.openxmlformats.org/officeDocument/2006/relationships/slide"/><Relationship Id="rId49" Target="slides/slide19.xml" Type="http://schemas.openxmlformats.org/officeDocument/2006/relationships/slide"/><Relationship Id="rId5" Target="tableStyles.xml" Type="http://schemas.openxmlformats.org/officeDocument/2006/relationships/tableStyles"/><Relationship Id="rId50" Target="slides/slide20.xml" Type="http://schemas.openxmlformats.org/officeDocument/2006/relationships/slide"/><Relationship Id="rId51" Target="slides/slide21.xml" Type="http://schemas.openxmlformats.org/officeDocument/2006/relationships/slide"/><Relationship Id="rId52" Target="slides/slide22.xml" Type="http://schemas.openxmlformats.org/officeDocument/2006/relationships/slide"/><Relationship Id="rId53" Target="slides/slide23.xml" Type="http://schemas.openxmlformats.org/officeDocument/2006/relationships/slide"/><Relationship Id="rId54" Target="slides/slide24.xml" Type="http://schemas.openxmlformats.org/officeDocument/2006/relationships/slide"/><Relationship Id="rId55" Target="slides/slide25.xml" Type="http://schemas.openxmlformats.org/officeDocument/2006/relationships/slide"/><Relationship Id="rId56" Target="slides/slide26.xml" Type="http://schemas.openxmlformats.org/officeDocument/2006/relationships/slide"/><Relationship Id="rId57" Target="slides/slide27.xml" Type="http://schemas.openxmlformats.org/officeDocument/2006/relationships/slide"/><Relationship Id="rId58" Target="slides/slide28.xml" Type="http://schemas.openxmlformats.org/officeDocument/2006/relationships/slide"/><Relationship Id="rId59" Target="slides/slide29.xml" Type="http://schemas.openxmlformats.org/officeDocument/2006/relationships/slide"/><Relationship Id="rId6" Target="fonts/font6.fntdata" Type="http://schemas.openxmlformats.org/officeDocument/2006/relationships/font"/><Relationship Id="rId60" Target="slides/slide30.xml" Type="http://schemas.openxmlformats.org/officeDocument/2006/relationships/slide"/><Relationship Id="rId61" Target="slides/slide31.xml" Type="http://schemas.openxmlformats.org/officeDocument/2006/relationships/slide"/><Relationship Id="rId62" Target="slides/slide32.xml" Type="http://schemas.openxmlformats.org/officeDocument/2006/relationships/slide"/><Relationship Id="rId63" Target="slides/slide33.xml" Type="http://schemas.openxmlformats.org/officeDocument/2006/relationships/slide"/><Relationship Id="rId64" Target="slides/slide34.xml" Type="http://schemas.openxmlformats.org/officeDocument/2006/relationships/slide"/><Relationship Id="rId65" Target="slides/slide35.xml" Type="http://schemas.openxmlformats.org/officeDocument/2006/relationships/slide"/><Relationship Id="rId66" Target="slides/slide36.xml" Type="http://schemas.openxmlformats.org/officeDocument/2006/relationships/slide"/><Relationship Id="rId67" Target="slides/slide37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4.png" Type="http://schemas.openxmlformats.org/officeDocument/2006/relationships/image"/><Relationship Id="rId5" Target="../media/image45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6.jpe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6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65.jpeg" Type="http://schemas.openxmlformats.org/officeDocument/2006/relationships/image"/><Relationship Id="rId5" Target="../media/image66.png" Type="http://schemas.openxmlformats.org/officeDocument/2006/relationships/image"/><Relationship Id="rId6" Target="../media/image67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68.jpeg" Type="http://schemas.openxmlformats.org/officeDocument/2006/relationships/image"/><Relationship Id="rId5" Target="../media/image69.jpeg" Type="http://schemas.openxmlformats.org/officeDocument/2006/relationships/image"/><Relationship Id="rId6" Target="../media/image70.jpeg" Type="http://schemas.openxmlformats.org/officeDocument/2006/relationships/image"/><Relationship Id="rId7" Target="../media/image71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72.jpeg" Type="http://schemas.openxmlformats.org/officeDocument/2006/relationships/image"/><Relationship Id="rId5" Target="../media/image73.jpeg" Type="http://schemas.openxmlformats.org/officeDocument/2006/relationships/image"/><Relationship Id="rId6" Target="../media/image74.jpeg" Type="http://schemas.openxmlformats.org/officeDocument/2006/relationships/image"/><Relationship Id="rId7" Target="../media/image75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jpeg" Type="http://schemas.openxmlformats.org/officeDocument/2006/relationships/image"/><Relationship Id="rId7" Target="../media/image79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80.jpeg" Type="http://schemas.openxmlformats.org/officeDocument/2006/relationships/image"/><Relationship Id="rId5" Target="../media/image46.jpeg" Type="http://schemas.openxmlformats.org/officeDocument/2006/relationships/image"/><Relationship Id="rId6" Target="../media/image45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81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4.jpe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92794" y="3703839"/>
            <a:ext cx="17295206" cy="2695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0"/>
              </a:lnSpc>
            </a:pPr>
            <a:r>
              <a:rPr lang="en-US" sz="5000">
                <a:solidFill>
                  <a:srgbClr val="005999"/>
                </a:solidFill>
                <a:latin typeface="Clear Sans Bold"/>
              </a:rPr>
              <a:t>THE IOT SYSTEM FOR ELEMENTARY STUDENT </a:t>
            </a:r>
          </a:p>
          <a:p>
            <a:pPr>
              <a:lnSpc>
                <a:spcPts val="5250"/>
              </a:lnSpc>
            </a:pPr>
            <a:r>
              <a:rPr lang="en-US" sz="5000">
                <a:solidFill>
                  <a:srgbClr val="005999"/>
                </a:solidFill>
                <a:latin typeface="Clear Sans Bold"/>
              </a:rPr>
              <a:t>ATTENDANCE ON SCHOOL BUSES SUPPORTS</a:t>
            </a:r>
          </a:p>
          <a:p>
            <a:pPr>
              <a:lnSpc>
                <a:spcPts val="5250"/>
              </a:lnSpc>
            </a:pPr>
            <a:r>
              <a:rPr lang="en-US" sz="5000">
                <a:solidFill>
                  <a:srgbClr val="005999"/>
                </a:solidFill>
                <a:latin typeface="Clear Sans Bold"/>
              </a:rPr>
              <a:t>MONITORING AND NOTIFYING TO PARENTS AND TEACHER </a:t>
            </a:r>
          </a:p>
          <a:p>
            <a:pPr>
              <a:lnSpc>
                <a:spcPts val="525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163921"/>
            <a:ext cx="3834185" cy="870133"/>
            <a:chOff x="0" y="0"/>
            <a:chExt cx="1790776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0776" cy="406400"/>
            </a:xfrm>
            <a:custGeom>
              <a:avLst/>
              <a:gdLst/>
              <a:ahLst/>
              <a:cxnLst/>
              <a:rect r="r" b="b" t="t" l="l"/>
              <a:pathLst>
                <a:path h="406400" w="1790776">
                  <a:moveTo>
                    <a:pt x="1587576" y="0"/>
                  </a:moveTo>
                  <a:cubicBezTo>
                    <a:pt x="1699800" y="0"/>
                    <a:pt x="1790776" y="90976"/>
                    <a:pt x="1790776" y="203200"/>
                  </a:cubicBezTo>
                  <a:cubicBezTo>
                    <a:pt x="1790776" y="315424"/>
                    <a:pt x="1699800" y="406400"/>
                    <a:pt x="158757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BABEF">
                <a:alpha val="2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90776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998758" y="1282920"/>
            <a:ext cx="2290483" cy="1253519"/>
          </a:xfrm>
          <a:custGeom>
            <a:avLst/>
            <a:gdLst/>
            <a:ahLst/>
            <a:cxnLst/>
            <a:rect r="r" b="b" t="t" l="l"/>
            <a:pathLst>
              <a:path h="1253519" w="2290483">
                <a:moveTo>
                  <a:pt x="0" y="0"/>
                </a:moveTo>
                <a:lnTo>
                  <a:pt x="2290484" y="0"/>
                </a:lnTo>
                <a:lnTo>
                  <a:pt x="2290484" y="1253519"/>
                </a:lnTo>
                <a:lnTo>
                  <a:pt x="0" y="1253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7481396" y="-1496425"/>
            <a:ext cx="12168792" cy="6844945"/>
            <a:chOff x="0" y="0"/>
            <a:chExt cx="11206661" cy="63037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-5400000">
            <a:off x="12710558" y="8403067"/>
            <a:ext cx="790242" cy="920224"/>
          </a:xfrm>
          <a:custGeom>
            <a:avLst/>
            <a:gdLst/>
            <a:ahLst/>
            <a:cxnLst/>
            <a:rect r="r" b="b" t="t" l="l"/>
            <a:pathLst>
              <a:path h="920224" w="790242">
                <a:moveTo>
                  <a:pt x="0" y="0"/>
                </a:moveTo>
                <a:lnTo>
                  <a:pt x="790243" y="0"/>
                </a:lnTo>
                <a:lnTo>
                  <a:pt x="790243" y="920224"/>
                </a:lnTo>
                <a:lnTo>
                  <a:pt x="0" y="920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0560" y="126941"/>
            <a:ext cx="3962184" cy="2431938"/>
          </a:xfrm>
          <a:custGeom>
            <a:avLst/>
            <a:gdLst/>
            <a:ahLst/>
            <a:cxnLst/>
            <a:rect r="r" b="b" t="t" l="l"/>
            <a:pathLst>
              <a:path h="2431938" w="3962184">
                <a:moveTo>
                  <a:pt x="0" y="0"/>
                </a:moveTo>
                <a:lnTo>
                  <a:pt x="3962184" y="0"/>
                </a:lnTo>
                <a:lnTo>
                  <a:pt x="3962184" y="2431938"/>
                </a:lnTo>
                <a:lnTo>
                  <a:pt x="0" y="2431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4354" r="0" b="-1898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78663" y="7351882"/>
            <a:ext cx="8539116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Clear Sans Bold"/>
              </a:rPr>
              <a:t>Mai Van Tung</a:t>
            </a:r>
          </a:p>
          <a:p>
            <a:pPr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Clear Sans Bold"/>
              </a:rPr>
              <a:t>Vu Duy Hanh</a:t>
            </a:r>
          </a:p>
          <a:p>
            <a:pPr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Clear Sans Bold"/>
              </a:rPr>
              <a:t>Luu Minh Huong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3749" y="2364060"/>
            <a:ext cx="3344087" cy="42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lear Sans"/>
              </a:rPr>
              <a:t>Project Capstone 2024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024795"/>
            <a:ext cx="8507318" cy="62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000000"/>
                </a:solidFill>
                <a:latin typeface="Clear Sans Bold"/>
              </a:rPr>
              <a:t>IOP490_G1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96234" y="8304162"/>
            <a:ext cx="8539116" cy="45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Clear Sans Bold"/>
              </a:rPr>
              <a:t>Khuat Duc Anh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183765"/>
            <a:ext cx="2046111" cy="42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lear Sans"/>
              </a:rPr>
              <a:t>Team member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96234" y="9183765"/>
            <a:ext cx="1539875" cy="42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lear Sans"/>
              </a:rPr>
              <a:t>Supervisor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800000">
            <a:off x="16704160" y="8191036"/>
            <a:ext cx="2364128" cy="0"/>
          </a:xfrm>
          <a:prstGeom prst="line">
            <a:avLst/>
          </a:prstGeom>
          <a:ln cap="flat" w="19050">
            <a:solidFill>
              <a:srgbClr val="E9E9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57775" y="5323525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0" y="0"/>
                </a:lnTo>
                <a:lnTo>
                  <a:pt x="2660450" y="1455992"/>
                </a:lnTo>
                <a:lnTo>
                  <a:pt x="0" y="145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632656" y="602229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0" y="0"/>
                </a:lnTo>
                <a:lnTo>
                  <a:pt x="2660450" y="1455992"/>
                </a:lnTo>
                <a:lnTo>
                  <a:pt x="0" y="145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4946994" y="2405267"/>
            <a:ext cx="7949370" cy="95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425565" y="2143821"/>
            <a:ext cx="16741624" cy="10839072"/>
            <a:chOff x="0" y="0"/>
            <a:chExt cx="11365477" cy="7358380"/>
          </a:xfrm>
        </p:grpSpPr>
        <p:sp>
          <p:nvSpPr>
            <p:cNvPr name="Freeform 7" id="7"/>
            <p:cNvSpPr/>
            <p:nvPr/>
          </p:nvSpPr>
          <p:spPr>
            <a:xfrm flipH="false" flipV="false" rot="-24000">
              <a:off x="640400" y="550426"/>
              <a:ext cx="10084677" cy="4424917"/>
            </a:xfrm>
            <a:custGeom>
              <a:avLst/>
              <a:gdLst/>
              <a:ahLst/>
              <a:cxnLst/>
              <a:rect r="r" b="b" t="t" l="l"/>
              <a:pathLst>
                <a:path h="4424917" w="10084677">
                  <a:moveTo>
                    <a:pt x="30402" y="0"/>
                  </a:moveTo>
                  <a:lnTo>
                    <a:pt x="10084677" y="70194"/>
                  </a:lnTo>
                  <a:lnTo>
                    <a:pt x="10054275" y="4424918"/>
                  </a:lnTo>
                  <a:lnTo>
                    <a:pt x="0" y="4354724"/>
                  </a:lnTo>
                  <a:close/>
                </a:path>
              </a:pathLst>
            </a:custGeom>
            <a:blipFill>
              <a:blip r:embed="rId4"/>
              <a:stretch>
                <a:fillRect l="-590" t="-6543" r="-1599" b="-5915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842823" y="1000125"/>
            <a:ext cx="12212577" cy="2258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28"/>
              </a:lnSpc>
            </a:pPr>
            <a:r>
              <a:rPr lang="en-US" sz="7200">
                <a:solidFill>
                  <a:srgbClr val="005999"/>
                </a:solidFill>
                <a:latin typeface="Clear Sans Bold"/>
              </a:rPr>
              <a:t>SYSTEM ARCHITECTURE</a:t>
            </a:r>
          </a:p>
          <a:p>
            <a:pPr algn="l" marL="0" indent="0" lvl="0">
              <a:lnSpc>
                <a:spcPts val="8928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5400000">
            <a:off x="-4359827" y="46441"/>
            <a:ext cx="9621653" cy="5412180"/>
            <a:chOff x="0" y="0"/>
            <a:chExt cx="11206661" cy="63037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799999">
            <a:off x="-1008592" y="4886298"/>
            <a:ext cx="2183563" cy="0"/>
          </a:xfrm>
          <a:prstGeom prst="line">
            <a:avLst/>
          </a:prstGeom>
          <a:ln cap="flat" w="19050">
            <a:solidFill>
              <a:srgbClr val="A4DB7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1800000">
            <a:off x="16927073" y="5985582"/>
            <a:ext cx="2095187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-602229" y="8530304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0" y="0"/>
                </a:lnTo>
                <a:lnTo>
                  <a:pt x="2660450" y="1455992"/>
                </a:lnTo>
                <a:lnTo>
                  <a:pt x="0" y="145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1800000">
            <a:off x="6517933" y="-23409"/>
            <a:ext cx="1306600" cy="0"/>
          </a:xfrm>
          <a:prstGeom prst="line">
            <a:avLst/>
          </a:prstGeom>
          <a:ln cap="flat" w="1905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339052" y="2253128"/>
            <a:ext cx="1151954" cy="115195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39052" y="3695637"/>
            <a:ext cx="1151954" cy="115195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39052" y="5209152"/>
            <a:ext cx="1151954" cy="115195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573113" y="2511341"/>
            <a:ext cx="683833" cy="635528"/>
          </a:xfrm>
          <a:custGeom>
            <a:avLst/>
            <a:gdLst/>
            <a:ahLst/>
            <a:cxnLst/>
            <a:rect r="r" b="b" t="t" l="l"/>
            <a:pathLst>
              <a:path h="635528" w="683833">
                <a:moveTo>
                  <a:pt x="0" y="0"/>
                </a:moveTo>
                <a:lnTo>
                  <a:pt x="683833" y="0"/>
                </a:lnTo>
                <a:lnTo>
                  <a:pt x="683833" y="635528"/>
                </a:lnTo>
                <a:lnTo>
                  <a:pt x="0" y="635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573113" y="3953850"/>
            <a:ext cx="683833" cy="635528"/>
          </a:xfrm>
          <a:custGeom>
            <a:avLst/>
            <a:gdLst/>
            <a:ahLst/>
            <a:cxnLst/>
            <a:rect r="r" b="b" t="t" l="l"/>
            <a:pathLst>
              <a:path h="635528" w="683833">
                <a:moveTo>
                  <a:pt x="0" y="0"/>
                </a:moveTo>
                <a:lnTo>
                  <a:pt x="683833" y="0"/>
                </a:lnTo>
                <a:lnTo>
                  <a:pt x="683833" y="635528"/>
                </a:lnTo>
                <a:lnTo>
                  <a:pt x="0" y="635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573113" y="5467365"/>
            <a:ext cx="683833" cy="635528"/>
          </a:xfrm>
          <a:custGeom>
            <a:avLst/>
            <a:gdLst/>
            <a:ahLst/>
            <a:cxnLst/>
            <a:rect r="r" b="b" t="t" l="l"/>
            <a:pathLst>
              <a:path h="635528" w="683833">
                <a:moveTo>
                  <a:pt x="0" y="0"/>
                </a:moveTo>
                <a:lnTo>
                  <a:pt x="683833" y="0"/>
                </a:lnTo>
                <a:lnTo>
                  <a:pt x="683833" y="635528"/>
                </a:lnTo>
                <a:lnTo>
                  <a:pt x="0" y="635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339511" y="6723056"/>
            <a:ext cx="1151954" cy="115195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573113" y="6981269"/>
            <a:ext cx="683833" cy="635528"/>
          </a:xfrm>
          <a:custGeom>
            <a:avLst/>
            <a:gdLst/>
            <a:ahLst/>
            <a:cxnLst/>
            <a:rect r="r" b="b" t="t" l="l"/>
            <a:pathLst>
              <a:path h="635528" w="683833">
                <a:moveTo>
                  <a:pt x="0" y="0"/>
                </a:moveTo>
                <a:lnTo>
                  <a:pt x="683833" y="0"/>
                </a:lnTo>
                <a:lnTo>
                  <a:pt x="683833" y="635528"/>
                </a:lnTo>
                <a:lnTo>
                  <a:pt x="0" y="635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339052" y="8237650"/>
            <a:ext cx="1151954" cy="115195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9573113" y="8495863"/>
            <a:ext cx="683833" cy="635528"/>
          </a:xfrm>
          <a:custGeom>
            <a:avLst/>
            <a:gdLst/>
            <a:ahLst/>
            <a:cxnLst/>
            <a:rect r="r" b="b" t="t" l="l"/>
            <a:pathLst>
              <a:path h="635528" w="683833">
                <a:moveTo>
                  <a:pt x="0" y="0"/>
                </a:moveTo>
                <a:lnTo>
                  <a:pt x="683833" y="0"/>
                </a:lnTo>
                <a:lnTo>
                  <a:pt x="683833" y="635528"/>
                </a:lnTo>
                <a:lnTo>
                  <a:pt x="0" y="635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6" id="26"/>
          <p:cNvSpPr/>
          <p:nvPr/>
        </p:nvSpPr>
        <p:spPr>
          <a:xfrm>
            <a:off x="9573152" y="1473579"/>
            <a:ext cx="6892250" cy="2857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462247" y="590665"/>
            <a:ext cx="5574030" cy="1662463"/>
            <a:chOff x="0" y="0"/>
            <a:chExt cx="1468057" cy="4378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68057" cy="437850"/>
            </a:xfrm>
            <a:custGeom>
              <a:avLst/>
              <a:gdLst/>
              <a:ahLst/>
              <a:cxnLst/>
              <a:rect r="r" b="b" t="t" l="l"/>
              <a:pathLst>
                <a:path h="437850" w="1468057">
                  <a:moveTo>
                    <a:pt x="70835" y="0"/>
                  </a:moveTo>
                  <a:lnTo>
                    <a:pt x="1397222" y="0"/>
                  </a:lnTo>
                  <a:cubicBezTo>
                    <a:pt x="1416009" y="0"/>
                    <a:pt x="1434026" y="7463"/>
                    <a:pt x="1447310" y="20747"/>
                  </a:cubicBezTo>
                  <a:cubicBezTo>
                    <a:pt x="1460594" y="34031"/>
                    <a:pt x="1468057" y="52049"/>
                    <a:pt x="1468057" y="70835"/>
                  </a:cubicBezTo>
                  <a:lnTo>
                    <a:pt x="1468057" y="367015"/>
                  </a:lnTo>
                  <a:cubicBezTo>
                    <a:pt x="1468057" y="385802"/>
                    <a:pt x="1460594" y="403819"/>
                    <a:pt x="1447310" y="417103"/>
                  </a:cubicBezTo>
                  <a:cubicBezTo>
                    <a:pt x="1434026" y="430387"/>
                    <a:pt x="1416009" y="437850"/>
                    <a:pt x="1397222" y="437850"/>
                  </a:cubicBezTo>
                  <a:lnTo>
                    <a:pt x="70835" y="437850"/>
                  </a:lnTo>
                  <a:cubicBezTo>
                    <a:pt x="31714" y="437850"/>
                    <a:pt x="0" y="406136"/>
                    <a:pt x="0" y="367015"/>
                  </a:cubicBezTo>
                  <a:lnTo>
                    <a:pt x="0" y="70835"/>
                  </a:lnTo>
                  <a:cubicBezTo>
                    <a:pt x="0" y="52049"/>
                    <a:pt x="7463" y="34031"/>
                    <a:pt x="20747" y="20747"/>
                  </a:cubicBezTo>
                  <a:cubicBezTo>
                    <a:pt x="34031" y="7463"/>
                    <a:pt x="52049" y="0"/>
                    <a:pt x="70835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468057" cy="475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3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-14498" y="2869128"/>
            <a:ext cx="8753475" cy="5832003"/>
          </a:xfrm>
          <a:custGeom>
            <a:avLst/>
            <a:gdLst/>
            <a:ahLst/>
            <a:cxnLst/>
            <a:rect r="r" b="b" t="t" l="l"/>
            <a:pathLst>
              <a:path h="5832003" w="8753475">
                <a:moveTo>
                  <a:pt x="0" y="0"/>
                </a:moveTo>
                <a:lnTo>
                  <a:pt x="8753475" y="0"/>
                </a:lnTo>
                <a:lnTo>
                  <a:pt x="8753475" y="5832002"/>
                </a:lnTo>
                <a:lnTo>
                  <a:pt x="0" y="58320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9044358" y="433643"/>
            <a:ext cx="8783937" cy="92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5999"/>
                </a:solidFill>
                <a:latin typeface="Clear Sans Bold"/>
              </a:rPr>
              <a:t>DEVICE REQUIREMENT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091081" y="2643367"/>
            <a:ext cx="508466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lear Sans Bold"/>
              </a:rPr>
              <a:t>Module can authenticate users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091081" y="4081928"/>
            <a:ext cx="645620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lear Sans Bold"/>
              </a:rPr>
              <a:t>Small, convenience, flexible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091081" y="5528119"/>
            <a:ext cx="508466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lear Sans Bold"/>
              </a:rPr>
              <a:t>Connect with wifi, bluetooth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091081" y="6981269"/>
            <a:ext cx="508466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lear Sans Bold"/>
              </a:rPr>
              <a:t>Competitive price, easy to buy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091081" y="8495863"/>
            <a:ext cx="508466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lear Sans Bold"/>
              </a:rPr>
              <a:t>Wide support community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16790" y="744455"/>
            <a:ext cx="8127568" cy="118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90909"/>
                </a:solidFill>
                <a:latin typeface="Clear Sans Bold"/>
              </a:rPr>
              <a:t>HARDWARE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3821123" y="-606409"/>
            <a:ext cx="5087491" cy="2861713"/>
            <a:chOff x="0" y="0"/>
            <a:chExt cx="11206661" cy="6303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11968190" y="9787456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0" y="0"/>
                </a:lnTo>
                <a:lnTo>
                  <a:pt x="2660450" y="1455991"/>
                </a:lnTo>
                <a:lnTo>
                  <a:pt x="0" y="1455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1799999">
            <a:off x="15645217" y="2606083"/>
            <a:ext cx="3545375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739546" y="1028700"/>
            <a:ext cx="12808908" cy="9606681"/>
          </a:xfrm>
          <a:custGeom>
            <a:avLst/>
            <a:gdLst/>
            <a:ahLst/>
            <a:cxnLst/>
            <a:rect r="r" b="b" t="t" l="l"/>
            <a:pathLst>
              <a:path h="9606681" w="12808908">
                <a:moveTo>
                  <a:pt x="0" y="0"/>
                </a:moveTo>
                <a:lnTo>
                  <a:pt x="12808908" y="0"/>
                </a:lnTo>
                <a:lnTo>
                  <a:pt x="12808908" y="9606681"/>
                </a:lnTo>
                <a:lnTo>
                  <a:pt x="0" y="96066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60806" y="524604"/>
            <a:ext cx="10476237" cy="941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40"/>
              </a:lnSpc>
              <a:spcBef>
                <a:spcPct val="0"/>
              </a:spcBef>
            </a:pPr>
            <a:r>
              <a:rPr lang="en-US" sz="6000">
                <a:solidFill>
                  <a:srgbClr val="005999"/>
                </a:solidFill>
                <a:latin typeface="Clear Sans Bold"/>
              </a:rPr>
              <a:t>DEVICE STRUCTURE</a:t>
            </a:r>
          </a:p>
        </p:txBody>
      </p:sp>
      <p:sp>
        <p:nvSpPr>
          <p:cNvPr name="AutoShape 8" id="8"/>
          <p:cNvSpPr/>
          <p:nvPr/>
        </p:nvSpPr>
        <p:spPr>
          <a:xfrm>
            <a:off x="6732302" y="1703241"/>
            <a:ext cx="570829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402051" y="-259675"/>
            <a:ext cx="3719675" cy="2092317"/>
            <a:chOff x="0" y="0"/>
            <a:chExt cx="11206661" cy="6303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AutoShape 4" id="4"/>
          <p:cNvSpPr/>
          <p:nvPr/>
        </p:nvSpPr>
        <p:spPr>
          <a:xfrm rot="1799999">
            <a:off x="15655693" y="2566986"/>
            <a:ext cx="3388987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799999">
            <a:off x="-796827" y="2200639"/>
            <a:ext cx="1956594" cy="0"/>
          </a:xfrm>
          <a:prstGeom prst="line">
            <a:avLst/>
          </a:prstGeom>
          <a:ln cap="flat" w="19050">
            <a:solidFill>
              <a:srgbClr val="A4DB7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799999">
            <a:off x="10363789" y="10121912"/>
            <a:ext cx="1842412" cy="0"/>
          </a:xfrm>
          <a:prstGeom prst="line">
            <a:avLst/>
          </a:prstGeom>
          <a:ln cap="flat" w="19050">
            <a:solidFill>
              <a:srgbClr val="4BABEF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3185881" y="2996951"/>
          <a:ext cx="11689193" cy="6578524"/>
        </p:xfrm>
        <a:graphic>
          <a:graphicData uri="http://schemas.openxmlformats.org/drawingml/2006/table">
            <a:tbl>
              <a:tblPr/>
              <a:tblGrid>
                <a:gridCol w="2352811"/>
                <a:gridCol w="2334096"/>
                <a:gridCol w="2334096"/>
                <a:gridCol w="2334096"/>
                <a:gridCol w="2334096"/>
              </a:tblGrid>
              <a:tr h="115412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 Bold"/>
                        </a:rPr>
                        <a:t>Criteria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 Bold"/>
                        </a:rPr>
                        <a:t>PN532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4A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1F1F20"/>
                          </a:solidFill>
                          <a:latin typeface="Clear Sans Bold"/>
                        </a:rPr>
                        <a:t>HZ1050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4A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 Bold"/>
                        </a:rPr>
                        <a:t>RC522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 Bold"/>
                        </a:rPr>
                        <a:t>D-T01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23627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Operating frequency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13.56 MHz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125 kHz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13.56 MHz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125 kHz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86886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Communicate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I2C, SPI, UART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E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UART, Wiegand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SPI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UART, Wiegand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21412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Reading distance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3 - 7 cm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3 - 10 cm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E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3 - 5 cm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3 - 10 cm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23627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Size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40mm x 60mm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36mm x 36mm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E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40mm x 60mm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lear Sans"/>
                        </a:rPr>
                        <a:t>38.5mm x 19mm x 9mm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86886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NFC support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lear San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E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lear Sans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lear Sans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lear Sans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Freeform 8" id="8"/>
          <p:cNvSpPr/>
          <p:nvPr/>
        </p:nvSpPr>
        <p:spPr>
          <a:xfrm flipH="false" flipV="false" rot="-5400000">
            <a:off x="2501726" y="753831"/>
            <a:ext cx="761242" cy="886453"/>
          </a:xfrm>
          <a:custGeom>
            <a:avLst/>
            <a:gdLst/>
            <a:ahLst/>
            <a:cxnLst/>
            <a:rect r="r" b="b" t="t" l="l"/>
            <a:pathLst>
              <a:path h="886453" w="761242">
                <a:moveTo>
                  <a:pt x="0" y="0"/>
                </a:moveTo>
                <a:lnTo>
                  <a:pt x="761242" y="0"/>
                </a:lnTo>
                <a:lnTo>
                  <a:pt x="761242" y="886453"/>
                </a:lnTo>
                <a:lnTo>
                  <a:pt x="0" y="886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58215" y="806912"/>
            <a:ext cx="11087093" cy="92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5999"/>
                </a:solidFill>
                <a:latin typeface="Clear Sans Bold"/>
              </a:rPr>
              <a:t>RFID MODULE COMPARISON</a:t>
            </a:r>
          </a:p>
        </p:txBody>
      </p:sp>
      <p:sp>
        <p:nvSpPr>
          <p:cNvPr name="AutoShape 10" id="10"/>
          <p:cNvSpPr/>
          <p:nvPr/>
        </p:nvSpPr>
        <p:spPr>
          <a:xfrm>
            <a:off x="5393851" y="1842167"/>
            <a:ext cx="7482803" cy="3810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7885964"/>
            <a:ext cx="1861966" cy="31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"/>
              </a:lnSpc>
            </a:pPr>
            <a:r>
              <a:rPr lang="en-US" sz="929">
                <a:solidFill>
                  <a:srgbClr val="FAF9FB"/>
                </a:solidFill>
                <a:latin typeface="Clear Sans"/>
              </a:rPr>
              <a:t>IOT Tools Vs AI Tools </a:t>
            </a:r>
          </a:p>
          <a:p>
            <a:pPr algn="ctr">
              <a:lnSpc>
                <a:spcPts val="1301"/>
              </a:lnSpc>
            </a:pPr>
            <a:r>
              <a:rPr lang="en-US" sz="929">
                <a:solidFill>
                  <a:srgbClr val="FAF9FB"/>
                </a:solidFill>
                <a:latin typeface="Clear Sans"/>
              </a:rPr>
              <a:t>Used Ratio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144000" y="7034546"/>
            <a:ext cx="1861966" cy="712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7"/>
              </a:lnSpc>
            </a:pPr>
            <a:r>
              <a:rPr lang="en-US" sz="4212">
                <a:solidFill>
                  <a:srgbClr val="FAF9FB"/>
                </a:solidFill>
                <a:latin typeface="Clear Sans Bold"/>
              </a:rPr>
              <a:t>4 : 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48352" y="7537855"/>
            <a:ext cx="1857256" cy="80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8"/>
              </a:lnSpc>
            </a:pPr>
            <a:r>
              <a:rPr lang="en-US" sz="4742">
                <a:solidFill>
                  <a:srgbClr val="FFFFFF"/>
                </a:solidFill>
                <a:latin typeface="Clear Sans Bold"/>
              </a:rPr>
              <a:t>96%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48352" y="7082171"/>
            <a:ext cx="1867066" cy="38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22"/>
              </a:lnSpc>
            </a:pPr>
            <a:r>
              <a:rPr lang="en-US" sz="1087">
                <a:solidFill>
                  <a:srgbClr val="FAF9FB"/>
                </a:solidFill>
                <a:latin typeface="Clear Sans"/>
              </a:rPr>
              <a:t>Customer Loyalty Percentage Level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02318" y="7537855"/>
            <a:ext cx="1929470" cy="80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8"/>
              </a:lnSpc>
            </a:pPr>
            <a:r>
              <a:rPr lang="en-US" sz="4742">
                <a:solidFill>
                  <a:srgbClr val="FAF9FB"/>
                </a:solidFill>
                <a:latin typeface="Clear Sans Bold"/>
              </a:rPr>
              <a:t>92%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02318" y="7082171"/>
            <a:ext cx="1720126" cy="38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22"/>
              </a:lnSpc>
            </a:pPr>
            <a:r>
              <a:rPr lang="en-US" sz="1087">
                <a:solidFill>
                  <a:srgbClr val="FAF9FB"/>
                </a:solidFill>
                <a:latin typeface="Clear Sans"/>
              </a:rPr>
              <a:t>Branding Exposure </a:t>
            </a:r>
          </a:p>
          <a:p>
            <a:pPr>
              <a:lnSpc>
                <a:spcPts val="1522"/>
              </a:lnSpc>
            </a:pPr>
            <a:r>
              <a:rPr lang="en-US" sz="1087">
                <a:solidFill>
                  <a:srgbClr val="FAF9FB"/>
                </a:solidFill>
                <a:latin typeface="Clear Sans"/>
              </a:rPr>
              <a:t>Effectivity Level</a:t>
            </a:r>
          </a:p>
        </p:txBody>
      </p:sp>
      <p:sp>
        <p:nvSpPr>
          <p:cNvPr name="AutoShape 8" id="8"/>
          <p:cNvSpPr/>
          <p:nvPr/>
        </p:nvSpPr>
        <p:spPr>
          <a:xfrm rot="1799999">
            <a:off x="16766888" y="5214943"/>
            <a:ext cx="2065166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-10800000">
            <a:off x="13188429" y="-389470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1" y="0"/>
                </a:lnTo>
                <a:lnTo>
                  <a:pt x="2660451" y="1455991"/>
                </a:lnTo>
                <a:lnTo>
                  <a:pt x="0" y="1455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772494" y="7230782"/>
            <a:ext cx="790242" cy="920224"/>
          </a:xfrm>
          <a:custGeom>
            <a:avLst/>
            <a:gdLst/>
            <a:ahLst/>
            <a:cxnLst/>
            <a:rect r="r" b="b" t="t" l="l"/>
            <a:pathLst>
              <a:path h="920224" w="790242">
                <a:moveTo>
                  <a:pt x="0" y="0"/>
                </a:moveTo>
                <a:lnTo>
                  <a:pt x="790243" y="0"/>
                </a:lnTo>
                <a:lnTo>
                  <a:pt x="790243" y="920224"/>
                </a:lnTo>
                <a:lnTo>
                  <a:pt x="0" y="920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755639" y="3153527"/>
            <a:ext cx="9428231" cy="85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0"/>
              </a:lnSpc>
            </a:pPr>
            <a:r>
              <a:rPr lang="en-US" sz="6000">
                <a:solidFill>
                  <a:srgbClr val="005999"/>
                </a:solidFill>
                <a:latin typeface="Clear Sans Bold"/>
              </a:rPr>
              <a:t>RFID 13.56MHZ READER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55639" y="4670077"/>
            <a:ext cx="9468060" cy="349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6" indent="-280668" lvl="1">
              <a:lnSpc>
                <a:spcPts val="3509"/>
              </a:lnSpc>
              <a:buFont typeface="Arial"/>
              <a:buChar char="•"/>
            </a:pPr>
            <a:r>
              <a:rPr lang="en-US" sz="2599" spc="155">
                <a:solidFill>
                  <a:srgbClr val="000000"/>
                </a:solidFill>
                <a:latin typeface="Clear Sans"/>
              </a:rPr>
              <a:t>Power used: 2.7~5.5VDC</a:t>
            </a:r>
            <a:r>
              <a:rPr lang="en-US" sz="2599" spc="155">
                <a:solidFill>
                  <a:srgbClr val="000000"/>
                </a:solidFill>
                <a:latin typeface="Clear Sans"/>
              </a:rPr>
              <a:t> </a:t>
            </a:r>
          </a:p>
          <a:p>
            <a:pPr marL="561336" indent="-280668" lvl="1">
              <a:lnSpc>
                <a:spcPts val="3509"/>
              </a:lnSpc>
              <a:buFont typeface="Arial"/>
              <a:buChar char="•"/>
            </a:pPr>
            <a:r>
              <a:rPr lang="en-US" sz="2599" spc="155">
                <a:solidFill>
                  <a:srgbClr val="000000"/>
                </a:solidFill>
                <a:latin typeface="Clear Sans"/>
              </a:rPr>
              <a:t>Communication standard:</a:t>
            </a:r>
          </a:p>
          <a:p>
            <a:pPr marL="561336" indent="-280668" lvl="1">
              <a:lnSpc>
                <a:spcPts val="3509"/>
              </a:lnSpc>
              <a:buFont typeface="Arial"/>
              <a:buChar char="•"/>
            </a:pPr>
            <a:r>
              <a:rPr lang="en-US" sz="2599" spc="155">
                <a:solidFill>
                  <a:srgbClr val="000000"/>
                </a:solidFill>
                <a:latin typeface="Clear Sans"/>
              </a:rPr>
              <a:t>I2C: TTL 3.3~5VDC </a:t>
            </a:r>
          </a:p>
          <a:p>
            <a:pPr marL="561336" indent="-280668" lvl="1">
              <a:lnSpc>
                <a:spcPts val="3509"/>
              </a:lnSpc>
              <a:buFont typeface="Arial"/>
              <a:buChar char="•"/>
            </a:pPr>
            <a:r>
              <a:rPr lang="en-US" sz="2599" spc="155">
                <a:solidFill>
                  <a:srgbClr val="000000"/>
                </a:solidFill>
                <a:latin typeface="Clear Sans"/>
              </a:rPr>
              <a:t>UART: TTL 3.3~5VDC </a:t>
            </a:r>
          </a:p>
          <a:p>
            <a:pPr marL="561336" indent="-280668" lvl="1">
              <a:lnSpc>
                <a:spcPts val="3509"/>
              </a:lnSpc>
              <a:buFont typeface="Arial"/>
              <a:buChar char="•"/>
            </a:pPr>
            <a:r>
              <a:rPr lang="en-US" sz="2599" spc="155">
                <a:solidFill>
                  <a:srgbClr val="000000"/>
                </a:solidFill>
                <a:latin typeface="Clear Sans"/>
              </a:rPr>
              <a:t>SPI: TTL 3.3VDC </a:t>
            </a:r>
          </a:p>
          <a:p>
            <a:pPr marL="561336" indent="-280668" lvl="1">
              <a:lnSpc>
                <a:spcPts val="3509"/>
              </a:lnSpc>
              <a:buFont typeface="Arial"/>
              <a:buChar char="•"/>
            </a:pPr>
            <a:r>
              <a:rPr lang="en-US" sz="2599" spc="155">
                <a:solidFill>
                  <a:srgbClr val="000000"/>
                </a:solidFill>
                <a:latin typeface="Clear Sans"/>
              </a:rPr>
              <a:t>Support reading/writing RFID NFC card standards</a:t>
            </a:r>
          </a:p>
          <a:p>
            <a:pPr>
              <a:lnSpc>
                <a:spcPts val="3509"/>
              </a:lnSpc>
            </a:pPr>
          </a:p>
          <a:p>
            <a:pPr>
              <a:lnSpc>
                <a:spcPts val="350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28700" y="955101"/>
            <a:ext cx="4663548" cy="4663548"/>
          </a:xfrm>
          <a:custGeom>
            <a:avLst/>
            <a:gdLst/>
            <a:ahLst/>
            <a:cxnLst/>
            <a:rect r="r" b="b" t="t" l="l"/>
            <a:pathLst>
              <a:path h="4663548" w="4663548">
                <a:moveTo>
                  <a:pt x="0" y="0"/>
                </a:moveTo>
                <a:lnTo>
                  <a:pt x="4663548" y="0"/>
                </a:lnTo>
                <a:lnTo>
                  <a:pt x="4663548" y="4663549"/>
                </a:lnTo>
                <a:lnTo>
                  <a:pt x="0" y="466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5832567" y="4022185"/>
            <a:ext cx="7482803" cy="3810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690669"/>
            <a:ext cx="6060350" cy="3408947"/>
            <a:chOff x="0" y="0"/>
            <a:chExt cx="11206661" cy="6303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AutoShape 4" id="4"/>
          <p:cNvSpPr/>
          <p:nvPr/>
        </p:nvSpPr>
        <p:spPr>
          <a:xfrm rot="1799999">
            <a:off x="-762663" y="6421262"/>
            <a:ext cx="2294985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799999">
            <a:off x="8415138" y="149948"/>
            <a:ext cx="2421442" cy="0"/>
          </a:xfrm>
          <a:prstGeom prst="line">
            <a:avLst/>
          </a:prstGeom>
          <a:ln cap="flat" w="19050">
            <a:solidFill>
              <a:srgbClr val="A4DB7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15455277" y="8410347"/>
            <a:ext cx="790242" cy="920224"/>
          </a:xfrm>
          <a:custGeom>
            <a:avLst/>
            <a:gdLst/>
            <a:ahLst/>
            <a:cxnLst/>
            <a:rect r="r" b="b" t="t" l="l"/>
            <a:pathLst>
              <a:path h="920224" w="790242">
                <a:moveTo>
                  <a:pt x="0" y="0"/>
                </a:moveTo>
                <a:lnTo>
                  <a:pt x="790243" y="0"/>
                </a:lnTo>
                <a:lnTo>
                  <a:pt x="790243" y="920224"/>
                </a:lnTo>
                <a:lnTo>
                  <a:pt x="0" y="920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2527770" y="-389470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0" y="0"/>
                </a:lnTo>
                <a:lnTo>
                  <a:pt x="2660450" y="1455991"/>
                </a:lnTo>
                <a:lnTo>
                  <a:pt x="0" y="1455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69525" y="3129693"/>
            <a:ext cx="6974323" cy="6974323"/>
          </a:xfrm>
          <a:custGeom>
            <a:avLst/>
            <a:gdLst/>
            <a:ahLst/>
            <a:cxnLst/>
            <a:rect r="r" b="b" t="t" l="l"/>
            <a:pathLst>
              <a:path h="6974323" w="6974323">
                <a:moveTo>
                  <a:pt x="0" y="0"/>
                </a:moveTo>
                <a:lnTo>
                  <a:pt x="6974323" y="0"/>
                </a:lnTo>
                <a:lnTo>
                  <a:pt x="6974323" y="6974323"/>
                </a:lnTo>
                <a:lnTo>
                  <a:pt x="0" y="6974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61841" y="2249077"/>
            <a:ext cx="10488707" cy="85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0"/>
              </a:lnSpc>
            </a:pPr>
            <a:r>
              <a:rPr lang="en-US" sz="6000">
                <a:solidFill>
                  <a:srgbClr val="005999"/>
                </a:solidFill>
                <a:latin typeface="Clear Sans Bold"/>
              </a:rPr>
              <a:t>RFID 125KHZ READER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05208" y="3797566"/>
            <a:ext cx="10533016" cy="340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4474" indent="-312237" lvl="1">
              <a:lnSpc>
                <a:spcPts val="3904"/>
              </a:lnSpc>
              <a:buFont typeface="Arial"/>
              <a:buChar char="•"/>
            </a:pPr>
            <a:r>
              <a:rPr lang="en-US" sz="2892" spc="173">
                <a:solidFill>
                  <a:srgbClr val="000000"/>
                </a:solidFill>
                <a:latin typeface="Clear Sans"/>
              </a:rPr>
              <a:t>Only reads ID cards (EM4100, 4001,..</a:t>
            </a:r>
          </a:p>
          <a:p>
            <a:pPr marL="624474" indent="-312237" lvl="1">
              <a:lnSpc>
                <a:spcPts val="3904"/>
              </a:lnSpc>
              <a:buFont typeface="Arial"/>
              <a:buChar char="•"/>
            </a:pPr>
            <a:r>
              <a:rPr lang="en-US" sz="2892" spc="173">
                <a:solidFill>
                  <a:srgbClr val="000000"/>
                </a:solidFill>
                <a:latin typeface="Clear Sans"/>
              </a:rPr>
              <a:t>Frequency: 125KHz </a:t>
            </a:r>
          </a:p>
          <a:p>
            <a:pPr marL="624474" indent="-312237" lvl="1">
              <a:lnSpc>
                <a:spcPts val="3904"/>
              </a:lnSpc>
              <a:buFont typeface="Arial"/>
              <a:buChar char="•"/>
            </a:pPr>
            <a:r>
              <a:rPr lang="en-US" sz="2892" spc="173">
                <a:solidFill>
                  <a:srgbClr val="000000"/>
                </a:solidFill>
                <a:latin typeface="Clear Sans"/>
              </a:rPr>
              <a:t>Reading distance: 3-10cm </a:t>
            </a:r>
          </a:p>
          <a:p>
            <a:pPr marL="624474" indent="-312237" lvl="1">
              <a:lnSpc>
                <a:spcPts val="3904"/>
              </a:lnSpc>
              <a:buFont typeface="Arial"/>
              <a:buChar char="•"/>
            </a:pPr>
            <a:r>
              <a:rPr lang="en-US" sz="2892" spc="173">
                <a:solidFill>
                  <a:srgbClr val="000000"/>
                </a:solidFill>
                <a:latin typeface="Clear Sans"/>
              </a:rPr>
              <a:t>Reading time: &lt;0.2s </a:t>
            </a:r>
          </a:p>
          <a:p>
            <a:pPr marL="624474" indent="-312237" lvl="1">
              <a:lnSpc>
                <a:spcPts val="3904"/>
              </a:lnSpc>
              <a:buFont typeface="Arial"/>
              <a:buChar char="•"/>
            </a:pPr>
            <a:r>
              <a:rPr lang="en-US" sz="2892" spc="173">
                <a:solidFill>
                  <a:srgbClr val="000000"/>
                </a:solidFill>
                <a:latin typeface="Clear Sans"/>
              </a:rPr>
              <a:t>Power: 3.3 - 5V </a:t>
            </a:r>
          </a:p>
          <a:p>
            <a:pPr marL="624474" indent="-312237" lvl="1">
              <a:lnSpc>
                <a:spcPts val="3904"/>
              </a:lnSpc>
              <a:buFont typeface="Arial"/>
              <a:buChar char="•"/>
            </a:pPr>
            <a:r>
              <a:rPr lang="en-US" sz="2892" spc="173">
                <a:solidFill>
                  <a:srgbClr val="000000"/>
                </a:solidFill>
                <a:latin typeface="Clear Sans"/>
              </a:rPr>
              <a:t>Dimensions: 29*62mm</a:t>
            </a:r>
          </a:p>
          <a:p>
            <a:pPr>
              <a:lnSpc>
                <a:spcPts val="3904"/>
              </a:lnSpc>
            </a:pPr>
          </a:p>
        </p:txBody>
      </p:sp>
      <p:sp>
        <p:nvSpPr>
          <p:cNvPr name="AutoShape 11" id="11"/>
          <p:cNvSpPr/>
          <p:nvPr/>
        </p:nvSpPr>
        <p:spPr>
          <a:xfrm flipV="true">
            <a:off x="5188269" y="3128476"/>
            <a:ext cx="6685898" cy="243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7453" y="5143500"/>
            <a:ext cx="10351660" cy="5834816"/>
            <a:chOff x="0" y="0"/>
            <a:chExt cx="11247632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47632" cy="6339840"/>
            </a:xfrm>
            <a:custGeom>
              <a:avLst/>
              <a:gdLst/>
              <a:ahLst/>
              <a:cxnLst/>
              <a:rect r="r" b="b" t="t" l="l"/>
              <a:pathLst>
                <a:path h="6339840" w="11247632">
                  <a:moveTo>
                    <a:pt x="11247632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1247632" y="6339840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5850398" y="0"/>
            <a:ext cx="2418784" cy="1360566"/>
            <a:chOff x="0" y="0"/>
            <a:chExt cx="11206661" cy="63037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AutoShape 6" id="6"/>
          <p:cNvSpPr/>
          <p:nvPr/>
        </p:nvSpPr>
        <p:spPr>
          <a:xfrm rot="1800000">
            <a:off x="-491817" y="6384194"/>
            <a:ext cx="1629686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800000">
            <a:off x="16798270" y="5097824"/>
            <a:ext cx="1596688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799999">
            <a:off x="14420177" y="263818"/>
            <a:ext cx="1102805" cy="0"/>
          </a:xfrm>
          <a:prstGeom prst="line">
            <a:avLst/>
          </a:prstGeom>
          <a:ln cap="flat" w="19050">
            <a:solidFill>
              <a:srgbClr val="A4DB7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-5400000">
            <a:off x="1770631" y="5945907"/>
            <a:ext cx="790242" cy="920224"/>
          </a:xfrm>
          <a:custGeom>
            <a:avLst/>
            <a:gdLst/>
            <a:ahLst/>
            <a:cxnLst/>
            <a:rect r="r" b="b" t="t" l="l"/>
            <a:pathLst>
              <a:path h="920224" w="790242">
                <a:moveTo>
                  <a:pt x="0" y="0"/>
                </a:moveTo>
                <a:lnTo>
                  <a:pt x="790242" y="0"/>
                </a:lnTo>
                <a:lnTo>
                  <a:pt x="790242" y="920225"/>
                </a:lnTo>
                <a:lnTo>
                  <a:pt x="0" y="920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6893201" y="-950095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0" y="0"/>
                </a:lnTo>
                <a:lnTo>
                  <a:pt x="2660450" y="1455992"/>
                </a:lnTo>
                <a:lnTo>
                  <a:pt x="0" y="1455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7019917" y="680283"/>
          <a:ext cx="10039874" cy="9389053"/>
        </p:xfrm>
        <a:graphic>
          <a:graphicData uri="http://schemas.openxmlformats.org/drawingml/2006/table">
            <a:tbl>
              <a:tblPr/>
              <a:tblGrid>
                <a:gridCol w="2509968"/>
                <a:gridCol w="2509968"/>
                <a:gridCol w="2509968"/>
                <a:gridCol w="2509968"/>
              </a:tblGrid>
              <a:tr h="160065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 strike="noStrike" u="none">
                          <a:solidFill>
                            <a:srgbClr val="000000"/>
                          </a:solidFill>
                          <a:latin typeface="Clear Sans Bold"/>
                        </a:rPr>
                        <a:t>Criteria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 strike="noStrike" u="none">
                          <a:solidFill>
                            <a:srgbClr val="000000"/>
                          </a:solidFill>
                          <a:latin typeface="Clear Sans Bold"/>
                        </a:rPr>
                        <a:t>Hi-Link FPM383C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 strike="noStrike" u="none">
                          <a:solidFill>
                            <a:srgbClr val="000000"/>
                          </a:solidFill>
                          <a:latin typeface="Clear Sans Bold"/>
                        </a:rPr>
                        <a:t>FPC1020A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91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799" strike="noStrike" u="none">
                          <a:solidFill>
                            <a:srgbClr val="000000"/>
                          </a:solidFill>
                          <a:latin typeface="Clear Sans Bold"/>
                        </a:rPr>
                        <a:t>AS608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4A3"/>
                    </a:solidFill>
                  </a:tcPr>
                </a:tc>
              </a:tr>
              <a:tr h="129710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Sensor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Capacitance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Capacitance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optics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88686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Fingerprint storage capacity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60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80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150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EDC"/>
                    </a:solidFill>
                  </a:tcPr>
                </a:tc>
              </a:tr>
              <a:tr h="142045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Recognition speed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&lt; 0.4 seconds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0.00~400ms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E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&lt; 0.45 seconds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88686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False Recognition Rate (FAR)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&lt; 0.001%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&lt; 0.0001%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&lt; 0.0001%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29710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Product 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185,000₫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E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445,000₫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strike="noStrike" u="none">
                          <a:solidFill>
                            <a:srgbClr val="000000"/>
                          </a:solidFill>
                          <a:latin typeface="Clear Sans"/>
                        </a:rPr>
                        <a:t>249,000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1028700" y="2372688"/>
            <a:ext cx="5207520" cy="1838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>
                <a:solidFill>
                  <a:srgbClr val="005999"/>
                </a:solidFill>
                <a:latin typeface="Clear Sans Bold"/>
              </a:rPr>
              <a:t>FINGERPRINT COMPARISON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1828369" y="4304315"/>
            <a:ext cx="3495845" cy="95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427844" y="8688747"/>
            <a:ext cx="3449056" cy="1940094"/>
            <a:chOff x="0" y="0"/>
            <a:chExt cx="11206661" cy="6303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1808546" y="-389470"/>
            <a:ext cx="6936655" cy="3901869"/>
            <a:chOff x="0" y="0"/>
            <a:chExt cx="11206661" cy="63037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AutoShape 6" id="6"/>
          <p:cNvSpPr/>
          <p:nvPr/>
        </p:nvSpPr>
        <p:spPr>
          <a:xfrm>
            <a:off x="832470" y="3061204"/>
            <a:ext cx="2047252" cy="1181982"/>
          </a:xfrm>
          <a:prstGeom prst="line">
            <a:avLst/>
          </a:prstGeom>
          <a:ln cap="flat" w="19050">
            <a:solidFill>
              <a:srgbClr val="4BAB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799999">
            <a:off x="11698714" y="140227"/>
            <a:ext cx="1639596" cy="0"/>
          </a:xfrm>
          <a:prstGeom prst="line">
            <a:avLst/>
          </a:prstGeom>
          <a:ln cap="flat" w="19050">
            <a:solidFill>
              <a:srgbClr val="FAF9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800000">
            <a:off x="11470314" y="6860264"/>
            <a:ext cx="1596688" cy="0"/>
          </a:xfrm>
          <a:prstGeom prst="line">
            <a:avLst/>
          </a:prstGeom>
          <a:ln cap="flat" w="19050">
            <a:solidFill>
              <a:srgbClr val="A4DB7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-5400000">
            <a:off x="11873537" y="8466322"/>
            <a:ext cx="790242" cy="920224"/>
          </a:xfrm>
          <a:custGeom>
            <a:avLst/>
            <a:gdLst/>
            <a:ahLst/>
            <a:cxnLst/>
            <a:rect r="r" b="b" t="t" l="l"/>
            <a:pathLst>
              <a:path h="920224" w="790242">
                <a:moveTo>
                  <a:pt x="0" y="0"/>
                </a:moveTo>
                <a:lnTo>
                  <a:pt x="790243" y="0"/>
                </a:lnTo>
                <a:lnTo>
                  <a:pt x="790243" y="920224"/>
                </a:lnTo>
                <a:lnTo>
                  <a:pt x="0" y="920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2439120" y="-389470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1" y="0"/>
                </a:lnTo>
                <a:lnTo>
                  <a:pt x="2660451" y="1455991"/>
                </a:lnTo>
                <a:lnTo>
                  <a:pt x="0" y="1455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542491" y="3091004"/>
            <a:ext cx="9428231" cy="85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0"/>
              </a:lnSpc>
            </a:pPr>
            <a:r>
              <a:rPr lang="en-US" sz="6000">
                <a:solidFill>
                  <a:srgbClr val="005999"/>
                </a:solidFill>
                <a:latin typeface="Clear Sans Bold"/>
              </a:rPr>
              <a:t>FINGERPRINT SENSOR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21551" y="4438606"/>
            <a:ext cx="9468060" cy="349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6" indent="-280668" lvl="1">
              <a:lnSpc>
                <a:spcPts val="3509"/>
              </a:lnSpc>
              <a:buFont typeface="Arial"/>
              <a:buChar char="•"/>
            </a:pPr>
            <a:r>
              <a:rPr lang="en-US" sz="2599" spc="155">
                <a:solidFill>
                  <a:srgbClr val="000000"/>
                </a:solidFill>
                <a:latin typeface="Clear Sans"/>
              </a:rPr>
              <a:t>Operating voltage: 3.6 to 6.0VDC</a:t>
            </a:r>
            <a:r>
              <a:rPr lang="en-US" sz="2599" spc="155">
                <a:solidFill>
                  <a:srgbClr val="000000"/>
                </a:solidFill>
                <a:latin typeface="Clear Sans"/>
              </a:rPr>
              <a:t> </a:t>
            </a:r>
          </a:p>
          <a:p>
            <a:pPr marL="561336" indent="-280668" lvl="1">
              <a:lnSpc>
                <a:spcPts val="3509"/>
              </a:lnSpc>
              <a:buFont typeface="Arial"/>
              <a:buChar char="•"/>
            </a:pPr>
            <a:r>
              <a:rPr lang="en-US" sz="2599" spc="155">
                <a:solidFill>
                  <a:srgbClr val="000000"/>
                </a:solidFill>
                <a:latin typeface="Clear Sans"/>
              </a:rPr>
              <a:t>Current consumption: &lt;120mA </a:t>
            </a:r>
          </a:p>
          <a:p>
            <a:pPr marL="561336" indent="-280668" lvl="1">
              <a:lnSpc>
                <a:spcPts val="3509"/>
              </a:lnSpc>
              <a:buFont typeface="Arial"/>
              <a:buChar char="•"/>
            </a:pPr>
            <a:r>
              <a:rPr lang="en-US" sz="2599" spc="155">
                <a:solidFill>
                  <a:srgbClr val="000000"/>
                </a:solidFill>
                <a:latin typeface="Clear Sans"/>
              </a:rPr>
              <a:t>Communication method: UART Security </a:t>
            </a:r>
          </a:p>
          <a:p>
            <a:pPr marL="561336" indent="-280668" lvl="1">
              <a:lnSpc>
                <a:spcPts val="3509"/>
              </a:lnSpc>
              <a:buFont typeface="Arial"/>
              <a:buChar char="•"/>
            </a:pPr>
            <a:r>
              <a:rPr lang="en-US" sz="2599" spc="155">
                <a:solidFill>
                  <a:srgbClr val="000000"/>
                </a:solidFill>
                <a:latin typeface="Clear Sans"/>
              </a:rPr>
              <a:t>False acceptance rate (FAR): &lt;0.001% (security level 3) </a:t>
            </a:r>
          </a:p>
          <a:p>
            <a:pPr marL="561336" indent="-280668" lvl="1">
              <a:lnSpc>
                <a:spcPts val="3509"/>
              </a:lnSpc>
              <a:buFont typeface="Arial"/>
              <a:buChar char="•"/>
            </a:pPr>
            <a:r>
              <a:rPr lang="en-US" sz="2599" spc="155">
                <a:solidFill>
                  <a:srgbClr val="000000"/>
                </a:solidFill>
                <a:latin typeface="Clear Sans"/>
              </a:rPr>
              <a:t>Rejection rate false (FRR): &lt;1.0% (security level 3) </a:t>
            </a:r>
          </a:p>
          <a:p>
            <a:pPr marL="561336" indent="-280668" lvl="1">
              <a:lnSpc>
                <a:spcPts val="3509"/>
              </a:lnSpc>
              <a:buFont typeface="Arial"/>
              <a:buChar char="•"/>
            </a:pPr>
            <a:r>
              <a:rPr lang="en-US" sz="2599" spc="155">
                <a:solidFill>
                  <a:srgbClr val="000000"/>
                </a:solidFill>
                <a:latin typeface="Clear Sans"/>
              </a:rPr>
              <a:t>Can store more than 127 different fingerprints</a:t>
            </a:r>
          </a:p>
          <a:p>
            <a:pPr>
              <a:lnSpc>
                <a:spcPts val="350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58003" y="4136062"/>
            <a:ext cx="4663548" cy="4663548"/>
          </a:xfrm>
          <a:custGeom>
            <a:avLst/>
            <a:gdLst/>
            <a:ahLst/>
            <a:cxnLst/>
            <a:rect r="r" b="b" t="t" l="l"/>
            <a:pathLst>
              <a:path h="4663548" w="4663548">
                <a:moveTo>
                  <a:pt x="0" y="0"/>
                </a:moveTo>
                <a:lnTo>
                  <a:pt x="4663548" y="0"/>
                </a:lnTo>
                <a:lnTo>
                  <a:pt x="4663548" y="4663548"/>
                </a:lnTo>
                <a:lnTo>
                  <a:pt x="0" y="4663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5515206" y="3887294"/>
            <a:ext cx="7482803" cy="3810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193014" y="1276350"/>
          <a:ext cx="11399226" cy="9009357"/>
        </p:xfrm>
        <a:graphic>
          <a:graphicData uri="http://schemas.openxmlformats.org/drawingml/2006/table">
            <a:tbl>
              <a:tblPr/>
              <a:tblGrid>
                <a:gridCol w="2894746"/>
                <a:gridCol w="2995783"/>
                <a:gridCol w="2270320"/>
                <a:gridCol w="3238377"/>
              </a:tblGrid>
              <a:tr h="21287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Inter Bold"/>
                        </a:rPr>
                        <a:t>Criteria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Inter Bold"/>
                        </a:rPr>
                        <a:t>ESP32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54A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Inter Bold"/>
                        </a:rPr>
                        <a:t>ESP8266CP2102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Inter Bold"/>
                        </a:rPr>
                        <a:t>ATmega328P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0012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</a:rPr>
                        <a:t>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</a:rPr>
                        <a:t>135,000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</a:rPr>
                        <a:t>81,000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E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</a:rPr>
                        <a:t>140,000₫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9384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</a:rPr>
                        <a:t>Communication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</a:rPr>
                        <a:t>UART/GPIO/ADC/PWM/I2C/I2S/SPI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</a:rPr>
                        <a:t>UART/I2C/SPI/GPIO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</a:rPr>
                        <a:t>UART/I2C/SPI/GPIO/..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4698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</a:rPr>
                        <a:t>Wireless Connection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</a:rPr>
                        <a:t>Wi-Fi, Bluetooth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E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</a:rPr>
                        <a:t>Wi-Fi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</a:rPr>
                        <a:t>Wi-Fi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4698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</a:rPr>
                        <a:t>Size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</a:rPr>
                        <a:t>48.2 x 25.4 x 12.9mm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E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</a:rPr>
                        <a:t>50 x 25 mm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</a:rPr>
                        <a:t>68.6 x 53.4 mm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0012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</a:rPr>
                        <a:t>Voltage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</a:rPr>
                        <a:t>5VDC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</a:rPr>
                        <a:t>5VDC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</a:rPr>
                        <a:t>5VDC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-5400000">
            <a:off x="15350699" y="8228779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0" y="0"/>
                </a:lnTo>
                <a:lnTo>
                  <a:pt x="2660450" y="1455992"/>
                </a:lnTo>
                <a:lnTo>
                  <a:pt x="0" y="145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-1210733" y="1210733"/>
            <a:ext cx="5534780" cy="3113314"/>
            <a:chOff x="0" y="0"/>
            <a:chExt cx="11206661" cy="63037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896597" y="169567"/>
            <a:ext cx="10695642" cy="85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60"/>
              </a:lnSpc>
              <a:spcBef>
                <a:spcPct val="0"/>
              </a:spcBef>
            </a:pPr>
            <a:r>
              <a:rPr lang="en-US" sz="6000">
                <a:solidFill>
                  <a:srgbClr val="005999"/>
                </a:solidFill>
                <a:latin typeface="Clear Sans Bold"/>
              </a:rPr>
              <a:t>SOC COMPARISON</a:t>
            </a:r>
          </a:p>
        </p:txBody>
      </p:sp>
      <p:sp>
        <p:nvSpPr>
          <p:cNvPr name="AutoShape 7" id="7"/>
          <p:cNvSpPr/>
          <p:nvPr/>
        </p:nvSpPr>
        <p:spPr>
          <a:xfrm>
            <a:off x="6862164" y="1038225"/>
            <a:ext cx="470735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2746777" y="-388521"/>
            <a:ext cx="5541223" cy="3116938"/>
            <a:chOff x="0" y="0"/>
            <a:chExt cx="11206661" cy="6303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315736" y="3005335"/>
            <a:ext cx="4201652" cy="2368303"/>
            <a:chOff x="0" y="0"/>
            <a:chExt cx="11247632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47632" cy="6339840"/>
            </a:xfrm>
            <a:custGeom>
              <a:avLst/>
              <a:gdLst/>
              <a:ahLst/>
              <a:cxnLst/>
              <a:rect r="r" b="b" t="t" l="l"/>
              <a:pathLst>
                <a:path h="6339840" w="11247632">
                  <a:moveTo>
                    <a:pt x="11247632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1247632" y="6339840"/>
                  </a:lnTo>
                  <a:close/>
                </a:path>
              </a:pathLst>
            </a:custGeom>
            <a:solidFill>
              <a:srgbClr val="FAF9FB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-5400000">
            <a:off x="173467" y="963709"/>
            <a:ext cx="790242" cy="920224"/>
          </a:xfrm>
          <a:custGeom>
            <a:avLst/>
            <a:gdLst/>
            <a:ahLst/>
            <a:cxnLst/>
            <a:rect r="r" b="b" t="t" l="l"/>
            <a:pathLst>
              <a:path h="920224" w="790242">
                <a:moveTo>
                  <a:pt x="0" y="0"/>
                </a:moveTo>
                <a:lnTo>
                  <a:pt x="790242" y="0"/>
                </a:lnTo>
                <a:lnTo>
                  <a:pt x="790242" y="920224"/>
                </a:lnTo>
                <a:lnTo>
                  <a:pt x="0" y="920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8588" y="2776042"/>
            <a:ext cx="9428231" cy="85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6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005999"/>
                </a:solidFill>
                <a:latin typeface="Clear Sans Bold"/>
              </a:rPr>
              <a:t>ESP32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462099" y="1776452"/>
            <a:ext cx="5055290" cy="4984089"/>
          </a:xfrm>
          <a:custGeom>
            <a:avLst/>
            <a:gdLst/>
            <a:ahLst/>
            <a:cxnLst/>
            <a:rect r="r" b="b" t="t" l="l"/>
            <a:pathLst>
              <a:path h="4984089" w="5055290">
                <a:moveTo>
                  <a:pt x="0" y="0"/>
                </a:moveTo>
                <a:lnTo>
                  <a:pt x="5055289" y="0"/>
                </a:lnTo>
                <a:lnTo>
                  <a:pt x="5055289" y="4984089"/>
                </a:lnTo>
                <a:lnTo>
                  <a:pt x="0" y="4984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34468" y="4220872"/>
            <a:ext cx="9468060" cy="5415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200" spc="192" strike="noStrike" u="none">
                <a:solidFill>
                  <a:srgbClr val="000000"/>
                </a:solidFill>
                <a:latin typeface="Clear Sans"/>
              </a:rPr>
              <a:t>Advantages of ESP32 :</a:t>
            </a:r>
          </a:p>
          <a:p>
            <a:pPr algn="l" marL="690881" indent="-345440" lvl="1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spc="192" strike="noStrike" u="none">
                <a:solidFill>
                  <a:srgbClr val="000000"/>
                </a:solidFill>
                <a:latin typeface="Clear Sans"/>
              </a:rPr>
              <a:t>1. Powerful performance</a:t>
            </a:r>
          </a:p>
          <a:p>
            <a:pPr algn="l" marL="690881" indent="-345440" lvl="1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spc="192" strike="noStrike" u="none">
                <a:solidFill>
                  <a:srgbClr val="000000"/>
                </a:solidFill>
                <a:latin typeface="Clear Sans"/>
              </a:rPr>
              <a:t>2. Wide connectivity</a:t>
            </a:r>
          </a:p>
          <a:p>
            <a:pPr algn="l" marL="690881" indent="-345440" lvl="1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spc="192" strike="noStrike" u="none">
                <a:solidFill>
                  <a:srgbClr val="000000"/>
                </a:solidFill>
                <a:latin typeface="Clear Sans"/>
              </a:rPr>
              <a:t>3. Large memory</a:t>
            </a:r>
          </a:p>
          <a:p>
            <a:pPr algn="l" marL="690881" indent="-345440" lvl="1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spc="192" strike="noStrike" u="none">
                <a:solidFill>
                  <a:srgbClr val="000000"/>
                </a:solidFill>
                <a:latin typeface="Clear Sans"/>
              </a:rPr>
              <a:t>4. Integrates many features</a:t>
            </a:r>
          </a:p>
          <a:p>
            <a:pPr algn="l" marL="690881" indent="-345440" lvl="1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spc="192" strike="noStrike" u="none">
                <a:solidFill>
                  <a:srgbClr val="000000"/>
                </a:solidFill>
                <a:latin typeface="Clear Sans"/>
              </a:rPr>
              <a:t>5. High security</a:t>
            </a:r>
          </a:p>
          <a:p>
            <a:pPr algn="l" marL="690881" indent="-345440" lvl="1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spc="192" strike="noStrike" u="none">
                <a:solidFill>
                  <a:srgbClr val="000000"/>
                </a:solidFill>
                <a:latin typeface="Clear Sans"/>
              </a:rPr>
              <a:t>6. Competitive prices</a:t>
            </a:r>
          </a:p>
          <a:p>
            <a:pPr algn="l" marL="690881" indent="-345440" lvl="1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spc="192" strike="noStrike" u="none">
                <a:solidFill>
                  <a:srgbClr val="000000"/>
                </a:solidFill>
                <a:latin typeface="Clear Sans"/>
              </a:rPr>
              <a:t>7. Large support community</a:t>
            </a:r>
          </a:p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</a:p>
        </p:txBody>
      </p:sp>
      <p:sp>
        <p:nvSpPr>
          <p:cNvPr name="AutoShape 10" id="10"/>
          <p:cNvSpPr/>
          <p:nvPr/>
        </p:nvSpPr>
        <p:spPr>
          <a:xfrm>
            <a:off x="4597413" y="3644699"/>
            <a:ext cx="1370581" cy="190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2972299" y="-36975"/>
            <a:ext cx="10190505" cy="5732159"/>
            <a:chOff x="0" y="0"/>
            <a:chExt cx="11206661" cy="6303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7248217" y="9720156"/>
            <a:ext cx="1891021" cy="1091781"/>
          </a:xfrm>
          <a:prstGeom prst="line">
            <a:avLst/>
          </a:prstGeom>
          <a:ln cap="flat" w="19050">
            <a:solidFill>
              <a:srgbClr val="3954A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9339052" y="2253128"/>
            <a:ext cx="1151954" cy="1151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39052" y="3695637"/>
            <a:ext cx="1151954" cy="115195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39052" y="5209152"/>
            <a:ext cx="1151954" cy="115195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39511" y="6723056"/>
            <a:ext cx="1151954" cy="115195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339052" y="8237650"/>
            <a:ext cx="1151954" cy="115195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5400000">
            <a:off x="-817529" y="4860488"/>
            <a:ext cx="3692458" cy="2020781"/>
          </a:xfrm>
          <a:custGeom>
            <a:avLst/>
            <a:gdLst/>
            <a:ahLst/>
            <a:cxnLst/>
            <a:rect r="r" b="b" t="t" l="l"/>
            <a:pathLst>
              <a:path h="2020781" w="3692458">
                <a:moveTo>
                  <a:pt x="0" y="0"/>
                </a:moveTo>
                <a:lnTo>
                  <a:pt x="3692458" y="0"/>
                </a:lnTo>
                <a:lnTo>
                  <a:pt x="3692458" y="2020782"/>
                </a:lnTo>
                <a:lnTo>
                  <a:pt x="0" y="2020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60792" y="6015386"/>
            <a:ext cx="4786589" cy="3242914"/>
          </a:xfrm>
          <a:custGeom>
            <a:avLst/>
            <a:gdLst/>
            <a:ahLst/>
            <a:cxnLst/>
            <a:rect r="r" b="b" t="t" l="l"/>
            <a:pathLst>
              <a:path h="3242914" w="4786589">
                <a:moveTo>
                  <a:pt x="0" y="0"/>
                </a:moveTo>
                <a:lnTo>
                  <a:pt x="4786589" y="0"/>
                </a:lnTo>
                <a:lnTo>
                  <a:pt x="4786589" y="3242914"/>
                </a:lnTo>
                <a:lnTo>
                  <a:pt x="0" y="32429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339052" y="452947"/>
            <a:ext cx="4704595" cy="104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005999"/>
                </a:solidFill>
                <a:latin typeface="Clear Sans Bold"/>
              </a:rPr>
              <a:t>CONTENT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91081" y="2586239"/>
            <a:ext cx="6456207" cy="485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Clear Sans Bold"/>
              </a:rPr>
              <a:t>Overview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72613" y="2390988"/>
            <a:ext cx="285750" cy="78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TT Milks Casual Pie Base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41139" y="3911815"/>
            <a:ext cx="348699" cy="78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AF9FB"/>
                </a:solidFill>
                <a:latin typeface="TT Milks Casual Pie Base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44005" y="5423344"/>
            <a:ext cx="342966" cy="78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AF9FB"/>
                </a:solidFill>
                <a:latin typeface="TT Milks Casual Pie Base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732595" y="6914627"/>
            <a:ext cx="371519" cy="78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AF9FB"/>
                </a:solidFill>
                <a:latin typeface="TT Milks Casual Pie Base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29729" y="8429221"/>
            <a:ext cx="342966" cy="78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AF9FB"/>
                </a:solidFill>
                <a:latin typeface="TT Milks Casual Pie Base"/>
              </a:rPr>
              <a:t>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91081" y="3686307"/>
            <a:ext cx="6456207" cy="138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Clear Sans Bold"/>
              </a:rPr>
              <a:t>Hardware design</a:t>
            </a:r>
          </a:p>
          <a:p>
            <a:pPr marL="647697" indent="-323848" lvl="1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lear Sans Bold"/>
              </a:rPr>
              <a:t>Circuit</a:t>
            </a:r>
          </a:p>
          <a:p>
            <a:pPr marL="647697" indent="-323848" lvl="1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lear Sans Bold"/>
              </a:rPr>
              <a:t>Firmware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91081" y="5374214"/>
            <a:ext cx="6456207" cy="138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Clear Sans Bold"/>
              </a:rPr>
              <a:t>Software design</a:t>
            </a:r>
          </a:p>
          <a:p>
            <a:pPr algn="just" marL="647697" indent="-323848" lvl="1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lear Sans Bold"/>
              </a:rPr>
              <a:t>Cloud database</a:t>
            </a:r>
          </a:p>
          <a:p>
            <a:pPr algn="just" marL="647697" indent="-323848" lvl="1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lear Sans Bold"/>
              </a:rPr>
              <a:t>Mobile application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091081" y="7109878"/>
            <a:ext cx="6456207" cy="485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Clear Sans Bold"/>
              </a:rPr>
              <a:t>Demo devices &amp; Future goals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091081" y="8570762"/>
            <a:ext cx="6456207" cy="485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Clear Sans Bold"/>
              </a:rPr>
              <a:t>Demo &amp; QA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27550" y="9265580"/>
            <a:ext cx="3304841" cy="1808649"/>
          </a:xfrm>
          <a:custGeom>
            <a:avLst/>
            <a:gdLst/>
            <a:ahLst/>
            <a:cxnLst/>
            <a:rect r="r" b="b" t="t" l="l"/>
            <a:pathLst>
              <a:path h="1808649" w="3304841">
                <a:moveTo>
                  <a:pt x="0" y="0"/>
                </a:moveTo>
                <a:lnTo>
                  <a:pt x="3304841" y="0"/>
                </a:lnTo>
                <a:lnTo>
                  <a:pt x="3304841" y="1808649"/>
                </a:lnTo>
                <a:lnTo>
                  <a:pt x="0" y="1808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2316" y="2059500"/>
            <a:ext cx="8420133" cy="6315100"/>
          </a:xfrm>
          <a:custGeom>
            <a:avLst/>
            <a:gdLst/>
            <a:ahLst/>
            <a:cxnLst/>
            <a:rect r="r" b="b" t="t" l="l"/>
            <a:pathLst>
              <a:path h="6315100" w="8420133">
                <a:moveTo>
                  <a:pt x="0" y="0"/>
                </a:moveTo>
                <a:lnTo>
                  <a:pt x="8420133" y="0"/>
                </a:lnTo>
                <a:lnTo>
                  <a:pt x="8420133" y="6315099"/>
                </a:lnTo>
                <a:lnTo>
                  <a:pt x="0" y="6315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5804" y="719808"/>
            <a:ext cx="16546084" cy="97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60"/>
              </a:lnSpc>
              <a:spcBef>
                <a:spcPct val="0"/>
              </a:spcBef>
            </a:pPr>
            <a:r>
              <a:rPr lang="en-US" sz="6000">
                <a:solidFill>
                  <a:srgbClr val="005999"/>
                </a:solidFill>
                <a:latin typeface="Clear Sans Bold"/>
              </a:rPr>
              <a:t>1ST PROTOTYPE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8490727"/>
            <a:ext cx="3472042" cy="1953024"/>
            <a:chOff x="0" y="0"/>
            <a:chExt cx="11206661" cy="63037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626239" y="2826227"/>
            <a:ext cx="6670252" cy="5015616"/>
          </a:xfrm>
          <a:custGeom>
            <a:avLst/>
            <a:gdLst/>
            <a:ahLst/>
            <a:cxnLst/>
            <a:rect r="r" b="b" t="t" l="l"/>
            <a:pathLst>
              <a:path h="5015616" w="6670252">
                <a:moveTo>
                  <a:pt x="0" y="0"/>
                </a:moveTo>
                <a:lnTo>
                  <a:pt x="6670252" y="0"/>
                </a:lnTo>
                <a:lnTo>
                  <a:pt x="6670252" y="5015616"/>
                </a:lnTo>
                <a:lnTo>
                  <a:pt x="0" y="5015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465" t="-21674" r="-21910" b="-16344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6682084" y="1693197"/>
            <a:ext cx="4243925" cy="190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402051" y="-259675"/>
            <a:ext cx="3719675" cy="2092317"/>
            <a:chOff x="0" y="0"/>
            <a:chExt cx="11206661" cy="6303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2504111" y="683388"/>
            <a:ext cx="790242" cy="920224"/>
          </a:xfrm>
          <a:custGeom>
            <a:avLst/>
            <a:gdLst/>
            <a:ahLst/>
            <a:cxnLst/>
            <a:rect r="r" b="b" t="t" l="l"/>
            <a:pathLst>
              <a:path h="920224" w="790242">
                <a:moveTo>
                  <a:pt x="0" y="0"/>
                </a:moveTo>
                <a:lnTo>
                  <a:pt x="790243" y="0"/>
                </a:lnTo>
                <a:lnTo>
                  <a:pt x="790243" y="920224"/>
                </a:lnTo>
                <a:lnTo>
                  <a:pt x="0" y="920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1799999">
            <a:off x="15655693" y="2566986"/>
            <a:ext cx="3388987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09513" y="2182554"/>
            <a:ext cx="9434328" cy="7075746"/>
          </a:xfrm>
          <a:custGeom>
            <a:avLst/>
            <a:gdLst/>
            <a:ahLst/>
            <a:cxnLst/>
            <a:rect r="r" b="b" t="t" l="l"/>
            <a:pathLst>
              <a:path h="7075746" w="9434328">
                <a:moveTo>
                  <a:pt x="0" y="0"/>
                </a:moveTo>
                <a:lnTo>
                  <a:pt x="9434327" y="0"/>
                </a:lnTo>
                <a:lnTo>
                  <a:pt x="9434327" y="7075746"/>
                </a:lnTo>
                <a:lnTo>
                  <a:pt x="0" y="7075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5804" y="623468"/>
            <a:ext cx="16546084" cy="97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60"/>
              </a:lnSpc>
              <a:spcBef>
                <a:spcPct val="0"/>
              </a:spcBef>
            </a:pPr>
            <a:r>
              <a:rPr lang="en-US" sz="6000">
                <a:solidFill>
                  <a:srgbClr val="005999"/>
                </a:solidFill>
                <a:latin typeface="Clear Sans Bold"/>
              </a:rPr>
              <a:t> 2ND PROTOTYPE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281468" y="1832642"/>
            <a:ext cx="3818012" cy="7587688"/>
          </a:xfrm>
          <a:custGeom>
            <a:avLst/>
            <a:gdLst/>
            <a:ahLst/>
            <a:cxnLst/>
            <a:rect r="r" b="b" t="t" l="l"/>
            <a:pathLst>
              <a:path h="7587688" w="3818012">
                <a:moveTo>
                  <a:pt x="0" y="0"/>
                </a:moveTo>
                <a:lnTo>
                  <a:pt x="3818012" y="0"/>
                </a:lnTo>
                <a:lnTo>
                  <a:pt x="3818012" y="7587687"/>
                </a:lnTo>
                <a:lnTo>
                  <a:pt x="0" y="7587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581" t="0" r="-27468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6682084" y="1693197"/>
            <a:ext cx="4243925" cy="190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402051" y="-259675"/>
            <a:ext cx="3719675" cy="2092317"/>
            <a:chOff x="0" y="0"/>
            <a:chExt cx="11206661" cy="6303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2504111" y="683388"/>
            <a:ext cx="790242" cy="920224"/>
          </a:xfrm>
          <a:custGeom>
            <a:avLst/>
            <a:gdLst/>
            <a:ahLst/>
            <a:cxnLst/>
            <a:rect r="r" b="b" t="t" l="l"/>
            <a:pathLst>
              <a:path h="920224" w="790242">
                <a:moveTo>
                  <a:pt x="0" y="0"/>
                </a:moveTo>
                <a:lnTo>
                  <a:pt x="790243" y="0"/>
                </a:lnTo>
                <a:lnTo>
                  <a:pt x="790243" y="920224"/>
                </a:lnTo>
                <a:lnTo>
                  <a:pt x="0" y="920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1799999">
            <a:off x="15655693" y="2566986"/>
            <a:ext cx="3388987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799999">
            <a:off x="-796827" y="2200639"/>
            <a:ext cx="1956594" cy="0"/>
          </a:xfrm>
          <a:prstGeom prst="line">
            <a:avLst/>
          </a:prstGeom>
          <a:ln cap="flat" w="19050">
            <a:solidFill>
              <a:srgbClr val="A4DB7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402051" y="9136048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0" y="0"/>
                </a:lnTo>
                <a:lnTo>
                  <a:pt x="2660450" y="1455992"/>
                </a:lnTo>
                <a:lnTo>
                  <a:pt x="0" y="1455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000">
            <a:off x="11761877" y="2151166"/>
            <a:ext cx="4435418" cy="7464568"/>
          </a:xfrm>
          <a:custGeom>
            <a:avLst/>
            <a:gdLst/>
            <a:ahLst/>
            <a:cxnLst/>
            <a:rect r="r" b="b" t="t" l="l"/>
            <a:pathLst>
              <a:path h="7464568" w="4435418">
                <a:moveTo>
                  <a:pt x="0" y="38142"/>
                </a:moveTo>
                <a:lnTo>
                  <a:pt x="4370609" y="0"/>
                </a:lnTo>
                <a:lnTo>
                  <a:pt x="4435418" y="7426426"/>
                </a:lnTo>
                <a:lnTo>
                  <a:pt x="64809" y="7464568"/>
                </a:lnTo>
                <a:lnTo>
                  <a:pt x="0" y="38142"/>
                </a:lnTo>
                <a:close/>
              </a:path>
            </a:pathLst>
          </a:custGeom>
          <a:blipFill>
            <a:blip r:embed="rId6"/>
            <a:stretch>
              <a:fillRect l="-1347" t="-16562" r="-782" b="-1829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07854" y="1869034"/>
            <a:ext cx="12590109" cy="8417966"/>
          </a:xfrm>
          <a:custGeom>
            <a:avLst/>
            <a:gdLst/>
            <a:ahLst/>
            <a:cxnLst/>
            <a:rect r="r" b="b" t="t" l="l"/>
            <a:pathLst>
              <a:path h="8417966" w="12590109">
                <a:moveTo>
                  <a:pt x="0" y="0"/>
                </a:moveTo>
                <a:lnTo>
                  <a:pt x="12590109" y="0"/>
                </a:lnTo>
                <a:lnTo>
                  <a:pt x="12590109" y="8417966"/>
                </a:lnTo>
                <a:lnTo>
                  <a:pt x="0" y="84179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5804" y="719808"/>
            <a:ext cx="16546084" cy="97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60"/>
              </a:lnSpc>
              <a:spcBef>
                <a:spcPct val="0"/>
              </a:spcBef>
            </a:pPr>
            <a:r>
              <a:rPr lang="en-US" sz="6000">
                <a:solidFill>
                  <a:srgbClr val="005999"/>
                </a:solidFill>
                <a:latin typeface="Clear Sans Bold"/>
              </a:rPr>
              <a:t> 3RD PROTOTYPE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6682084" y="1693197"/>
            <a:ext cx="4243925" cy="190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094520" y="32220"/>
            <a:ext cx="3945810" cy="2219518"/>
            <a:chOff x="0" y="0"/>
            <a:chExt cx="11206661" cy="6303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AutoShape 4" id="4"/>
          <p:cNvSpPr/>
          <p:nvPr/>
        </p:nvSpPr>
        <p:spPr>
          <a:xfrm rot="1799999">
            <a:off x="-1008592" y="4886298"/>
            <a:ext cx="2183563" cy="0"/>
          </a:xfrm>
          <a:prstGeom prst="line">
            <a:avLst/>
          </a:prstGeom>
          <a:ln cap="flat" w="19050">
            <a:solidFill>
              <a:srgbClr val="A4DB7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800000">
            <a:off x="16927073" y="5985582"/>
            <a:ext cx="2095187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1108895" y="1523742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0" y="0"/>
                </a:lnTo>
                <a:lnTo>
                  <a:pt x="2660450" y="1455992"/>
                </a:lnTo>
                <a:lnTo>
                  <a:pt x="0" y="145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1800000">
            <a:off x="6517933" y="-23409"/>
            <a:ext cx="1306600" cy="0"/>
          </a:xfrm>
          <a:prstGeom prst="line">
            <a:avLst/>
          </a:prstGeom>
          <a:ln cap="flat" w="1905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06739" y="1841429"/>
            <a:ext cx="10077168" cy="7557876"/>
          </a:xfrm>
          <a:custGeom>
            <a:avLst/>
            <a:gdLst/>
            <a:ahLst/>
            <a:cxnLst/>
            <a:rect r="r" b="b" t="t" l="l"/>
            <a:pathLst>
              <a:path h="7557876" w="10077168">
                <a:moveTo>
                  <a:pt x="0" y="0"/>
                </a:moveTo>
                <a:lnTo>
                  <a:pt x="10077168" y="0"/>
                </a:lnTo>
                <a:lnTo>
                  <a:pt x="10077168" y="7557876"/>
                </a:lnTo>
                <a:lnTo>
                  <a:pt x="0" y="7557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91932" y="1864350"/>
            <a:ext cx="10046607" cy="7534956"/>
          </a:xfrm>
          <a:custGeom>
            <a:avLst/>
            <a:gdLst/>
            <a:ahLst/>
            <a:cxnLst/>
            <a:rect r="r" b="b" t="t" l="l"/>
            <a:pathLst>
              <a:path h="7534956" w="10046607">
                <a:moveTo>
                  <a:pt x="0" y="0"/>
                </a:moveTo>
                <a:lnTo>
                  <a:pt x="10046608" y="0"/>
                </a:lnTo>
                <a:lnTo>
                  <a:pt x="10046608" y="7534955"/>
                </a:lnTo>
                <a:lnTo>
                  <a:pt x="0" y="753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35112" y="360391"/>
            <a:ext cx="13509984" cy="859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55"/>
              </a:lnSpc>
              <a:spcBef>
                <a:spcPct val="0"/>
              </a:spcBef>
            </a:pPr>
            <a:r>
              <a:rPr lang="en-US" sz="5995">
                <a:solidFill>
                  <a:srgbClr val="005999"/>
                </a:solidFill>
                <a:latin typeface="Clear Sans Bold"/>
              </a:rPr>
              <a:t>HARDWARE FLOW CHART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43273" y="9191625"/>
            <a:ext cx="266057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lear Sans"/>
              </a:rPr>
              <a:t>Prototype 1,3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11914" y="9191625"/>
            <a:ext cx="22770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lear Sans"/>
              </a:rPr>
              <a:t>Prototype 2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5759834" y="1276650"/>
            <a:ext cx="7090577" cy="2857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7499" y="1932714"/>
            <a:ext cx="7067835" cy="8354374"/>
          </a:xfrm>
          <a:custGeom>
            <a:avLst/>
            <a:gdLst/>
            <a:ahLst/>
            <a:cxnLst/>
            <a:rect r="r" b="b" t="t" l="l"/>
            <a:pathLst>
              <a:path h="8354374" w="7067835">
                <a:moveTo>
                  <a:pt x="0" y="0"/>
                </a:moveTo>
                <a:lnTo>
                  <a:pt x="7067835" y="0"/>
                </a:lnTo>
                <a:lnTo>
                  <a:pt x="7067835" y="8354374"/>
                </a:lnTo>
                <a:lnTo>
                  <a:pt x="0" y="8354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24" t="0" r="-14478" b="0"/>
            </a:stretch>
          </a:blipFill>
        </p:spPr>
      </p:sp>
      <p:sp>
        <p:nvSpPr>
          <p:cNvPr name="AutoShape 3" id="3"/>
          <p:cNvSpPr/>
          <p:nvPr/>
        </p:nvSpPr>
        <p:spPr>
          <a:xfrm rot="1799999">
            <a:off x="-1008592" y="4886298"/>
            <a:ext cx="2183563" cy="0"/>
          </a:xfrm>
          <a:prstGeom prst="line">
            <a:avLst/>
          </a:prstGeom>
          <a:ln cap="flat" w="19050">
            <a:solidFill>
              <a:srgbClr val="A4DB7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964396" y="3829215"/>
            <a:ext cx="823384" cy="82338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922338" y="5220212"/>
            <a:ext cx="823384" cy="82338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116796" y="5395796"/>
            <a:ext cx="508108" cy="472216"/>
          </a:xfrm>
          <a:custGeom>
            <a:avLst/>
            <a:gdLst/>
            <a:ahLst/>
            <a:cxnLst/>
            <a:rect r="r" b="b" t="t" l="l"/>
            <a:pathLst>
              <a:path h="472216" w="508108">
                <a:moveTo>
                  <a:pt x="0" y="0"/>
                </a:moveTo>
                <a:lnTo>
                  <a:pt x="508108" y="0"/>
                </a:lnTo>
                <a:lnTo>
                  <a:pt x="508108" y="472216"/>
                </a:lnTo>
                <a:lnTo>
                  <a:pt x="0" y="472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922338" y="6834171"/>
            <a:ext cx="823384" cy="82338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813834" y="790575"/>
            <a:ext cx="7915324" cy="1809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99"/>
              </a:lnSpc>
            </a:pPr>
            <a:r>
              <a:rPr lang="en-US" sz="5999">
                <a:solidFill>
                  <a:srgbClr val="005999"/>
                </a:solidFill>
                <a:latin typeface="Clear Sans Bold"/>
              </a:rPr>
              <a:t>MAIN FUNCTIONS OF</a:t>
            </a:r>
          </a:p>
          <a:p>
            <a:pPr>
              <a:lnSpc>
                <a:spcPts val="7199"/>
              </a:lnSpc>
            </a:pPr>
            <a:r>
              <a:rPr lang="en-US" sz="5999">
                <a:solidFill>
                  <a:srgbClr val="005999"/>
                </a:solidFill>
                <a:latin typeface="Clear Sans Bold"/>
              </a:rPr>
              <a:t>BUSMATE’S CLOUD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06506" y="4059129"/>
            <a:ext cx="508466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lear Sans Bold"/>
              </a:rPr>
              <a:t>Data collection from black boxes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64448" y="5496537"/>
            <a:ext cx="645620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lear Sans Bold"/>
              </a:rPr>
              <a:t>Data processing and storage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22390" y="6914605"/>
            <a:ext cx="5084662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lear Sans Bold"/>
              </a:rPr>
              <a:t>Communication with mobile application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158854" y="3958388"/>
            <a:ext cx="508108" cy="472216"/>
          </a:xfrm>
          <a:custGeom>
            <a:avLst/>
            <a:gdLst/>
            <a:ahLst/>
            <a:cxnLst/>
            <a:rect r="r" b="b" t="t" l="l"/>
            <a:pathLst>
              <a:path h="472216" w="508108">
                <a:moveTo>
                  <a:pt x="0" y="0"/>
                </a:moveTo>
                <a:lnTo>
                  <a:pt x="508108" y="0"/>
                </a:lnTo>
                <a:lnTo>
                  <a:pt x="508108" y="472216"/>
                </a:lnTo>
                <a:lnTo>
                  <a:pt x="0" y="472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111395" y="7003532"/>
            <a:ext cx="508108" cy="472216"/>
          </a:xfrm>
          <a:custGeom>
            <a:avLst/>
            <a:gdLst/>
            <a:ahLst/>
            <a:cxnLst/>
            <a:rect r="r" b="b" t="t" l="l"/>
            <a:pathLst>
              <a:path h="472216" w="508108">
                <a:moveTo>
                  <a:pt x="0" y="0"/>
                </a:moveTo>
                <a:lnTo>
                  <a:pt x="508108" y="0"/>
                </a:lnTo>
                <a:lnTo>
                  <a:pt x="508108" y="472216"/>
                </a:lnTo>
                <a:lnTo>
                  <a:pt x="0" y="472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6199" y="303850"/>
            <a:ext cx="9430435" cy="113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6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Clear Sans Bold"/>
              </a:rPr>
              <a:t>CLOUD DATABASE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0666962" y="2723930"/>
            <a:ext cx="5277971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402051" y="-259675"/>
            <a:ext cx="3719675" cy="2092317"/>
            <a:chOff x="0" y="0"/>
            <a:chExt cx="11206661" cy="6303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AutoShape 4" id="4"/>
          <p:cNvSpPr/>
          <p:nvPr/>
        </p:nvSpPr>
        <p:spPr>
          <a:xfrm rot="1799999">
            <a:off x="15655693" y="2566986"/>
            <a:ext cx="3388987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326270" y="2596222"/>
          <a:ext cx="11689193" cy="6343759"/>
        </p:xfrm>
        <a:graphic>
          <a:graphicData uri="http://schemas.openxmlformats.org/drawingml/2006/table">
            <a:tbl>
              <a:tblPr/>
              <a:tblGrid>
                <a:gridCol w="2939837"/>
                <a:gridCol w="2916452"/>
                <a:gridCol w="2916452"/>
                <a:gridCol w="2916452"/>
              </a:tblGrid>
              <a:tr h="2292503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3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99" strike="noStrike" u="none">
                          <a:solidFill>
                            <a:srgbClr val="000000"/>
                          </a:solidFill>
                          <a:latin typeface="Clear Sans Bold"/>
                        </a:rPr>
                        <a:t>Criteria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3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Clear Sans Bold"/>
                        </a:rPr>
                        <a:t>AWS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3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99">
                          <a:solidFill>
                            <a:srgbClr val="1F1F20"/>
                          </a:solidFill>
                          <a:latin typeface="Clear Sans Bold"/>
                        </a:rPr>
                        <a:t>Google Cloud Platform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3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Clear Sans Bold"/>
                        </a:rPr>
                        <a:t>Microsoft Azure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193659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lear Sans"/>
                        </a:rPr>
                        <a:t>Database services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lear Sans"/>
                        </a:rPr>
                        <a:t>Amazon RDS, DynamoDB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lear Sans"/>
                        </a:rPr>
                        <a:t>Cloud SQL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lear Sans"/>
                        </a:rPr>
                        <a:t>Azure SQL Database, Cosmos 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97352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lear Sans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lear Sans"/>
                        </a:rPr>
                        <a:t>SQL and NoSQL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lear Sans"/>
                        </a:rPr>
                        <a:t>SQL and NoSQL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lear Sans"/>
                        </a:rPr>
                        <a:t>SQL and NoSQL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  <a:tr h="114113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lear Sans"/>
                        </a:rPr>
                        <a:t>Pricing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lear Sans"/>
                        </a:rPr>
                        <a:t>$0.154/h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lear Sans"/>
                        </a:rPr>
                        <a:t>$0.166/h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lear Sans"/>
                        </a:rPr>
                        <a:t>$0.134/h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-5400000">
            <a:off x="2501726" y="753831"/>
            <a:ext cx="761242" cy="886453"/>
          </a:xfrm>
          <a:custGeom>
            <a:avLst/>
            <a:gdLst/>
            <a:ahLst/>
            <a:cxnLst/>
            <a:rect r="r" b="b" t="t" l="l"/>
            <a:pathLst>
              <a:path h="886453" w="761242">
                <a:moveTo>
                  <a:pt x="0" y="0"/>
                </a:moveTo>
                <a:lnTo>
                  <a:pt x="761242" y="0"/>
                </a:lnTo>
                <a:lnTo>
                  <a:pt x="761242" y="886453"/>
                </a:lnTo>
                <a:lnTo>
                  <a:pt x="0" y="886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15991" y="834108"/>
            <a:ext cx="10695642" cy="85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60"/>
              </a:lnSpc>
              <a:spcBef>
                <a:spcPct val="0"/>
              </a:spcBef>
            </a:pPr>
            <a:r>
              <a:rPr lang="en-US" sz="6000">
                <a:solidFill>
                  <a:srgbClr val="005999"/>
                </a:solidFill>
                <a:latin typeface="Clear Sans Bold"/>
              </a:rPr>
              <a:t>CLOUD COMPARISON</a:t>
            </a:r>
          </a:p>
        </p:txBody>
      </p:sp>
      <p:sp>
        <p:nvSpPr>
          <p:cNvPr name="AutoShape 8" id="8"/>
          <p:cNvSpPr/>
          <p:nvPr/>
        </p:nvSpPr>
        <p:spPr>
          <a:xfrm>
            <a:off x="6981558" y="1702766"/>
            <a:ext cx="470735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402051" y="-259675"/>
            <a:ext cx="3719675" cy="2092317"/>
            <a:chOff x="0" y="0"/>
            <a:chExt cx="11206661" cy="6303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10733616" y="2058617"/>
            <a:ext cx="761242" cy="886453"/>
          </a:xfrm>
          <a:custGeom>
            <a:avLst/>
            <a:gdLst/>
            <a:ahLst/>
            <a:cxnLst/>
            <a:rect r="r" b="b" t="t" l="l"/>
            <a:pathLst>
              <a:path h="886453" w="761242">
                <a:moveTo>
                  <a:pt x="0" y="0"/>
                </a:moveTo>
                <a:lnTo>
                  <a:pt x="761241" y="0"/>
                </a:lnTo>
                <a:lnTo>
                  <a:pt x="761241" y="886453"/>
                </a:lnTo>
                <a:lnTo>
                  <a:pt x="0" y="886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1669" y="761339"/>
            <a:ext cx="3974904" cy="85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60"/>
              </a:lnSpc>
              <a:spcBef>
                <a:spcPct val="0"/>
              </a:spcBef>
            </a:pPr>
            <a:r>
              <a:rPr lang="en-US" sz="6000">
                <a:solidFill>
                  <a:srgbClr val="005999"/>
                </a:solidFill>
                <a:latin typeface="Clear Sans Bold"/>
              </a:rPr>
              <a:t>FIREBASE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975913" y="1842167"/>
            <a:ext cx="2926416" cy="95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5400000">
            <a:off x="947290" y="6860683"/>
            <a:ext cx="6843109" cy="0"/>
          </a:xfrm>
          <a:prstGeom prst="line">
            <a:avLst/>
          </a:prstGeom>
          <a:ln cap="rnd" w="9525">
            <a:solidFill>
              <a:srgbClr val="003E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0" y="3443891"/>
            <a:ext cx="18246628" cy="0"/>
          </a:xfrm>
          <a:prstGeom prst="line">
            <a:avLst/>
          </a:prstGeom>
          <a:ln cap="rnd" w="9525">
            <a:solidFill>
              <a:srgbClr val="003E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5400000">
            <a:off x="5243715" y="7053476"/>
            <a:ext cx="7228694" cy="0"/>
          </a:xfrm>
          <a:prstGeom prst="line">
            <a:avLst/>
          </a:prstGeom>
          <a:ln cap="rnd" w="9525">
            <a:solidFill>
              <a:srgbClr val="003E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5400000">
            <a:off x="10172548" y="6860683"/>
            <a:ext cx="6843109" cy="0"/>
          </a:xfrm>
          <a:prstGeom prst="line">
            <a:avLst/>
          </a:prstGeom>
          <a:ln cap="rnd" w="9525">
            <a:solidFill>
              <a:srgbClr val="003E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4034216" y="6399276"/>
            <a:ext cx="3373149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000000"/>
                </a:solidFill>
                <a:latin typeface="Clear Sans"/>
              </a:rPr>
              <a:t>Scales effortlessly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927701" y="4297251"/>
            <a:ext cx="3373149" cy="5761756"/>
            <a:chOff x="0" y="0"/>
            <a:chExt cx="4497532" cy="76823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343756" y="0"/>
              <a:ext cx="1810021" cy="1717874"/>
            </a:xfrm>
            <a:custGeom>
              <a:avLst/>
              <a:gdLst/>
              <a:ahLst/>
              <a:cxnLst/>
              <a:rect r="r" b="b" t="t" l="l"/>
              <a:pathLst>
                <a:path h="1717874" w="1810021">
                  <a:moveTo>
                    <a:pt x="0" y="0"/>
                  </a:moveTo>
                  <a:lnTo>
                    <a:pt x="1810020" y="0"/>
                  </a:lnTo>
                  <a:lnTo>
                    <a:pt x="1810020" y="1717874"/>
                  </a:lnTo>
                  <a:lnTo>
                    <a:pt x="0" y="1717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2872852"/>
              <a:ext cx="4497532" cy="4809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00"/>
                </a:lnSpc>
                <a:spcBef>
                  <a:spcPct val="0"/>
                </a:spcBef>
              </a:pPr>
              <a:r>
                <a:rPr lang="en-US" sz="3200" strike="noStrike" u="none">
                  <a:solidFill>
                    <a:srgbClr val="000000"/>
                  </a:solidFill>
                  <a:latin typeface="Clear Sans"/>
                </a:rPr>
                <a:t>Integrates smoothly with other Google services and popular frameworks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415275" y="6401711"/>
            <a:ext cx="3373149" cy="180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000000"/>
                </a:solidFill>
                <a:latin typeface="Clear Sans"/>
              </a:rPr>
              <a:t>Provides robust authentication services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62373" y="4297251"/>
            <a:ext cx="1322459" cy="1586157"/>
          </a:xfrm>
          <a:custGeom>
            <a:avLst/>
            <a:gdLst/>
            <a:ahLst/>
            <a:cxnLst/>
            <a:rect r="r" b="b" t="t" l="l"/>
            <a:pathLst>
              <a:path h="1586157" w="1322459">
                <a:moveTo>
                  <a:pt x="0" y="0"/>
                </a:moveTo>
                <a:lnTo>
                  <a:pt x="1322459" y="0"/>
                </a:lnTo>
                <a:lnTo>
                  <a:pt x="1322459" y="1586157"/>
                </a:lnTo>
                <a:lnTo>
                  <a:pt x="0" y="15861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130733" y="4260606"/>
            <a:ext cx="1426730" cy="1426730"/>
          </a:xfrm>
          <a:custGeom>
            <a:avLst/>
            <a:gdLst/>
            <a:ahLst/>
            <a:cxnLst/>
            <a:rect r="r" b="b" t="t" l="l"/>
            <a:pathLst>
              <a:path h="1426730" w="1426730">
                <a:moveTo>
                  <a:pt x="0" y="0"/>
                </a:moveTo>
                <a:lnTo>
                  <a:pt x="1426730" y="0"/>
                </a:lnTo>
                <a:lnTo>
                  <a:pt x="1426730" y="1426730"/>
                </a:lnTo>
                <a:lnTo>
                  <a:pt x="0" y="1426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4920699" y="4260606"/>
            <a:ext cx="1600183" cy="1518174"/>
          </a:xfrm>
          <a:custGeom>
            <a:avLst/>
            <a:gdLst/>
            <a:ahLst/>
            <a:cxnLst/>
            <a:rect r="r" b="b" t="t" l="l"/>
            <a:pathLst>
              <a:path h="1518174" w="1600183">
                <a:moveTo>
                  <a:pt x="0" y="0"/>
                </a:moveTo>
                <a:lnTo>
                  <a:pt x="1600183" y="0"/>
                </a:lnTo>
                <a:lnTo>
                  <a:pt x="1600183" y="1518174"/>
                </a:lnTo>
                <a:lnTo>
                  <a:pt x="0" y="15181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752546" y="6534239"/>
            <a:ext cx="3373149" cy="119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000000"/>
                </a:solidFill>
                <a:latin typeface="Clear Sans"/>
              </a:rPr>
              <a:t>Offers a real-time NoSQL </a:t>
            </a:r>
            <a:r>
              <a:rPr lang="en-US" sz="3200" strike="noStrike" u="none">
                <a:solidFill>
                  <a:srgbClr val="FFFFFF"/>
                </a:solidFill>
                <a:latin typeface="Clear Sans"/>
              </a:rPr>
              <a:t>database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402051" y="-259675"/>
            <a:ext cx="3719675" cy="2092317"/>
            <a:chOff x="0" y="0"/>
            <a:chExt cx="11206661" cy="6303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587507" y="2965942"/>
            <a:ext cx="8835369" cy="5008167"/>
          </a:xfrm>
          <a:custGeom>
            <a:avLst/>
            <a:gdLst/>
            <a:ahLst/>
            <a:cxnLst/>
            <a:rect r="r" b="b" t="t" l="l"/>
            <a:pathLst>
              <a:path h="5008167" w="8835369">
                <a:moveTo>
                  <a:pt x="0" y="0"/>
                </a:moveTo>
                <a:lnTo>
                  <a:pt x="8835369" y="0"/>
                </a:lnTo>
                <a:lnTo>
                  <a:pt x="8835369" y="5008167"/>
                </a:lnTo>
                <a:lnTo>
                  <a:pt x="0" y="5008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01" t="-20065" r="-25716" b="-1569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23388" y="425474"/>
            <a:ext cx="7920612" cy="169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60"/>
              </a:lnSpc>
              <a:spcBef>
                <a:spcPct val="0"/>
              </a:spcBef>
            </a:pPr>
            <a:r>
              <a:rPr lang="en-US" sz="6000">
                <a:solidFill>
                  <a:srgbClr val="005999"/>
                </a:solidFill>
                <a:latin typeface="Clear Sans Bold"/>
              </a:rPr>
              <a:t>BUSMATE FIREBASE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08792"/>
            <a:ext cx="5743184" cy="559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latin typeface="Clear Sans Bold"/>
              </a:rPr>
              <a:t>Data is stored in a real-time database</a:t>
            </a:r>
          </a:p>
          <a:p>
            <a:pPr algn="just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latin typeface="Clear Sans Bold"/>
              </a:rPr>
              <a:t>Black boxes and mobile applications send request data to Cloud functions</a:t>
            </a:r>
          </a:p>
          <a:p>
            <a:pPr algn="just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latin typeface="Clear Sans Bold"/>
              </a:rPr>
              <a:t>The mobile app receives notifications</a:t>
            </a:r>
          </a:p>
          <a:p>
            <a:pPr algn="just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latin typeface="Clear Sans Bold"/>
              </a:rPr>
              <a:t>Website for manager built by Jet Admin service linked to database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223430" y="2132354"/>
            <a:ext cx="4243925" cy="190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24786" y="2614113"/>
            <a:ext cx="8848728" cy="6644187"/>
            <a:chOff x="0" y="0"/>
            <a:chExt cx="84569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B146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F9FB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4E3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F9F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l="0" t="0" r="-25417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302698" y="2614113"/>
            <a:ext cx="8848728" cy="6644187"/>
            <a:chOff x="0" y="0"/>
            <a:chExt cx="845693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B146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AF9F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4E3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l="0" t="-3007" r="0" b="-3007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-797934" y="688127"/>
            <a:ext cx="9430435" cy="113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6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Clear Sans Bold"/>
              </a:rPr>
              <a:t>ADMIN WEBSITE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67833" y="9375908"/>
            <a:ext cx="234434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Today Screen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18180" y="9375908"/>
            <a:ext cx="281776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Bus Data Screen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53304" y="8036442"/>
            <a:ext cx="790242" cy="920224"/>
          </a:xfrm>
          <a:custGeom>
            <a:avLst/>
            <a:gdLst/>
            <a:ahLst/>
            <a:cxnLst/>
            <a:rect r="r" b="b" t="t" l="l"/>
            <a:pathLst>
              <a:path h="920224" w="790242">
                <a:moveTo>
                  <a:pt x="0" y="0"/>
                </a:moveTo>
                <a:lnTo>
                  <a:pt x="790242" y="0"/>
                </a:lnTo>
                <a:lnTo>
                  <a:pt x="790242" y="920224"/>
                </a:lnTo>
                <a:lnTo>
                  <a:pt x="0" y="920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67091" y="7635284"/>
            <a:ext cx="5758848" cy="3246032"/>
            <a:chOff x="0" y="0"/>
            <a:chExt cx="11247632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47632" cy="6339840"/>
            </a:xfrm>
            <a:custGeom>
              <a:avLst/>
              <a:gdLst/>
              <a:ahLst/>
              <a:cxnLst/>
              <a:rect r="r" b="b" t="t" l="l"/>
              <a:pathLst>
                <a:path h="6339840" w="11247632">
                  <a:moveTo>
                    <a:pt x="11247632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1247632" y="6339840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5850398" y="0"/>
            <a:ext cx="2418784" cy="1360566"/>
            <a:chOff x="0" y="0"/>
            <a:chExt cx="11206661" cy="63037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AutoShape 7" id="7"/>
          <p:cNvSpPr/>
          <p:nvPr/>
        </p:nvSpPr>
        <p:spPr>
          <a:xfrm rot="1800000">
            <a:off x="-491817" y="6384194"/>
            <a:ext cx="1629686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800000">
            <a:off x="16798270" y="5097824"/>
            <a:ext cx="1596688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799999">
            <a:off x="14420177" y="263818"/>
            <a:ext cx="1102805" cy="0"/>
          </a:xfrm>
          <a:prstGeom prst="line">
            <a:avLst/>
          </a:prstGeom>
          <a:ln cap="flat" w="19050">
            <a:solidFill>
              <a:srgbClr val="A4DB7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5400000">
            <a:off x="6893201" y="-950095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0" y="0"/>
                </a:lnTo>
                <a:lnTo>
                  <a:pt x="2660450" y="1455992"/>
                </a:lnTo>
                <a:lnTo>
                  <a:pt x="0" y="1455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306991" y="2129251"/>
            <a:ext cx="11187060" cy="6762425"/>
          </a:xfrm>
          <a:custGeom>
            <a:avLst/>
            <a:gdLst/>
            <a:ahLst/>
            <a:cxnLst/>
            <a:rect r="r" b="b" t="t" l="l"/>
            <a:pathLst>
              <a:path h="6762425" w="11187060">
                <a:moveTo>
                  <a:pt x="0" y="0"/>
                </a:moveTo>
                <a:lnTo>
                  <a:pt x="11187060" y="0"/>
                </a:lnTo>
                <a:lnTo>
                  <a:pt x="11187060" y="6762425"/>
                </a:lnTo>
                <a:lnTo>
                  <a:pt x="0" y="67624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393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72445" y="9220200"/>
            <a:ext cx="13763504" cy="339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lear Sans Bold"/>
              </a:rPr>
              <a:t>Survey statistics about Cross-platform mobile framework used by software developers  worldwide from 2019-2022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54197" y="9883687"/>
            <a:ext cx="8705784" cy="30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4BABEF"/>
                </a:solidFill>
                <a:latin typeface="Clear Sans Italics"/>
              </a:rPr>
              <a:t>https://www.brilworks.com/blog/cross-platform-app-development-best-frameworks/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2662206" y="482370"/>
            <a:ext cx="17156258" cy="113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6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Clear Sans Bold"/>
              </a:rPr>
              <a:t>MOBILE APPLICATION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95100" y="7802308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0" y="0"/>
                </a:lnTo>
                <a:lnTo>
                  <a:pt x="2660450" y="1455992"/>
                </a:lnTo>
                <a:lnTo>
                  <a:pt x="0" y="145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895278" y="2449086"/>
            <a:ext cx="4952225" cy="7271719"/>
            <a:chOff x="0" y="0"/>
            <a:chExt cx="4116070" cy="60439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1750" y="39370"/>
              <a:ext cx="4044950" cy="5985510"/>
            </a:xfrm>
            <a:custGeom>
              <a:avLst/>
              <a:gdLst/>
              <a:ahLst/>
              <a:cxnLst/>
              <a:rect r="r" b="b" t="t" l="l"/>
              <a:pathLst>
                <a:path h="5985510" w="4044950">
                  <a:moveTo>
                    <a:pt x="4044950" y="5985510"/>
                  </a:moveTo>
                  <a:lnTo>
                    <a:pt x="0" y="5985510"/>
                  </a:lnTo>
                  <a:lnTo>
                    <a:pt x="0" y="0"/>
                  </a:lnTo>
                  <a:lnTo>
                    <a:pt x="4044950" y="0"/>
                  </a:lnTo>
                  <a:lnTo>
                    <a:pt x="4044950" y="5985510"/>
                  </a:lnTo>
                  <a:close/>
                </a:path>
              </a:pathLst>
            </a:custGeom>
            <a:blipFill>
              <a:blip r:embed="rId4"/>
              <a:stretch>
                <a:fillRect l="-48649" t="0" r="-48649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1607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116070">
                  <a:moveTo>
                    <a:pt x="4116070" y="6043930"/>
                  </a:moveTo>
                  <a:lnTo>
                    <a:pt x="0" y="6043930"/>
                  </a:lnTo>
                  <a:lnTo>
                    <a:pt x="0" y="0"/>
                  </a:lnTo>
                  <a:lnTo>
                    <a:pt x="4116070" y="0"/>
                  </a:lnTo>
                  <a:lnTo>
                    <a:pt x="4116070" y="6043930"/>
                  </a:lnTo>
                  <a:close/>
                </a:path>
              </a:pathLst>
            </a:custGeom>
            <a:blipFill>
              <a:blip r:embed="rId5"/>
              <a:stretch>
                <a:fillRect l="0" t="-106" r="0" b="-106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598850" y="-427292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0" y="0"/>
                </a:lnTo>
                <a:lnTo>
                  <a:pt x="2660450" y="1455992"/>
                </a:lnTo>
                <a:lnTo>
                  <a:pt x="0" y="145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55550" y="2384960"/>
            <a:ext cx="9503750" cy="163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lear Sans"/>
              </a:rPr>
              <a:t>Nowadays, it's common for students, especially elementary, to use school buses for transportation.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55550" y="8163101"/>
            <a:ext cx="8597535" cy="109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lear Sans"/>
              </a:rPr>
              <a:t>Both families and schools are keen on following their children's travel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55550" y="4989571"/>
            <a:ext cx="8906606" cy="218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lear Sans"/>
              </a:rPr>
              <a:t>Nearly one-third of parents said they would consider sending their child to a different school if transportation was provided. [1]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97777" y="9547999"/>
            <a:ext cx="9219297" cy="30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4BABEF"/>
                </a:solidFill>
                <a:latin typeface="Clear Sans Italics"/>
              </a:rPr>
              <a:t>[1] https://www.hopskipdrive.com/blog/parents-weigh-in-on-school-transportation-today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17212" y="300704"/>
            <a:ext cx="5242935" cy="1572363"/>
            <a:chOff x="0" y="0"/>
            <a:chExt cx="1796658" cy="5388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96658" cy="538820"/>
            </a:xfrm>
            <a:custGeom>
              <a:avLst/>
              <a:gdLst/>
              <a:ahLst/>
              <a:cxnLst/>
              <a:rect r="r" b="b" t="t" l="l"/>
              <a:pathLst>
                <a:path h="538820" w="1796658">
                  <a:moveTo>
                    <a:pt x="75309" y="0"/>
                  </a:moveTo>
                  <a:lnTo>
                    <a:pt x="1721350" y="0"/>
                  </a:lnTo>
                  <a:cubicBezTo>
                    <a:pt x="1741323" y="0"/>
                    <a:pt x="1760478" y="7934"/>
                    <a:pt x="1774601" y="22057"/>
                  </a:cubicBezTo>
                  <a:cubicBezTo>
                    <a:pt x="1788724" y="36180"/>
                    <a:pt x="1796658" y="55335"/>
                    <a:pt x="1796658" y="75309"/>
                  </a:cubicBezTo>
                  <a:lnTo>
                    <a:pt x="1796658" y="463511"/>
                  </a:lnTo>
                  <a:cubicBezTo>
                    <a:pt x="1796658" y="505103"/>
                    <a:pt x="1762941" y="538820"/>
                    <a:pt x="1721350" y="538820"/>
                  </a:cubicBezTo>
                  <a:lnTo>
                    <a:pt x="75309" y="538820"/>
                  </a:lnTo>
                  <a:cubicBezTo>
                    <a:pt x="55335" y="538820"/>
                    <a:pt x="36180" y="530886"/>
                    <a:pt x="22057" y="516763"/>
                  </a:cubicBezTo>
                  <a:cubicBezTo>
                    <a:pt x="7934" y="502640"/>
                    <a:pt x="0" y="483485"/>
                    <a:pt x="0" y="463511"/>
                  </a:cubicBezTo>
                  <a:lnTo>
                    <a:pt x="0" y="75309"/>
                  </a:lnTo>
                  <a:cubicBezTo>
                    <a:pt x="0" y="55335"/>
                    <a:pt x="7934" y="36180"/>
                    <a:pt x="22057" y="22057"/>
                  </a:cubicBezTo>
                  <a:cubicBezTo>
                    <a:pt x="36180" y="7934"/>
                    <a:pt x="55335" y="0"/>
                    <a:pt x="75309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96658" cy="576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448109"/>
            <a:ext cx="6246595" cy="118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lear Sans Bold"/>
              </a:rPr>
              <a:t>OVERVIEW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12776" y="8359211"/>
            <a:ext cx="2658614" cy="1495471"/>
            <a:chOff x="0" y="0"/>
            <a:chExt cx="11206661" cy="63037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2649" y="7635284"/>
            <a:ext cx="5758848" cy="3246032"/>
            <a:chOff x="0" y="0"/>
            <a:chExt cx="11247632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47632" cy="6339840"/>
            </a:xfrm>
            <a:custGeom>
              <a:avLst/>
              <a:gdLst/>
              <a:ahLst/>
              <a:cxnLst/>
              <a:rect r="r" b="b" t="t" l="l"/>
              <a:pathLst>
                <a:path h="6339840" w="11247632">
                  <a:moveTo>
                    <a:pt x="11247632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1247632" y="6339840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AutoShape 4" id="4"/>
          <p:cNvSpPr/>
          <p:nvPr/>
        </p:nvSpPr>
        <p:spPr>
          <a:xfrm rot="1800000">
            <a:off x="-491817" y="6384194"/>
            <a:ext cx="1629686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800000">
            <a:off x="16798270" y="5097824"/>
            <a:ext cx="1596688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799999">
            <a:off x="14420177" y="263818"/>
            <a:ext cx="1102805" cy="0"/>
          </a:xfrm>
          <a:prstGeom prst="line">
            <a:avLst/>
          </a:prstGeom>
          <a:ln cap="flat" w="19050">
            <a:solidFill>
              <a:srgbClr val="A4DB7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5400000">
            <a:off x="4516043" y="-1203729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0" y="0"/>
                </a:lnTo>
                <a:lnTo>
                  <a:pt x="2660450" y="1455991"/>
                </a:lnTo>
                <a:lnTo>
                  <a:pt x="0" y="1455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40959" y="854492"/>
            <a:ext cx="4335240" cy="8578017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4" t="0" r="-34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619037" y="718953"/>
            <a:ext cx="1467307" cy="1283227"/>
          </a:xfrm>
          <a:custGeom>
            <a:avLst/>
            <a:gdLst/>
            <a:ahLst/>
            <a:cxnLst/>
            <a:rect r="r" b="b" t="t" l="l"/>
            <a:pathLst>
              <a:path h="1283227" w="1467307">
                <a:moveTo>
                  <a:pt x="0" y="0"/>
                </a:moveTo>
                <a:lnTo>
                  <a:pt x="1467308" y="0"/>
                </a:lnTo>
                <a:lnTo>
                  <a:pt x="1467308" y="1283227"/>
                </a:lnTo>
                <a:lnTo>
                  <a:pt x="0" y="12832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4312285" y="8473811"/>
            <a:ext cx="1467307" cy="1283227"/>
          </a:xfrm>
          <a:custGeom>
            <a:avLst/>
            <a:gdLst/>
            <a:ahLst/>
            <a:cxnLst/>
            <a:rect r="r" b="b" t="t" l="l"/>
            <a:pathLst>
              <a:path h="1283227" w="1467307">
                <a:moveTo>
                  <a:pt x="1467308" y="0"/>
                </a:moveTo>
                <a:lnTo>
                  <a:pt x="0" y="0"/>
                </a:lnTo>
                <a:lnTo>
                  <a:pt x="0" y="1283228"/>
                </a:lnTo>
                <a:lnTo>
                  <a:pt x="1467308" y="1283228"/>
                </a:lnTo>
                <a:lnTo>
                  <a:pt x="14673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779593" y="4829175"/>
            <a:ext cx="11728518" cy="260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9" indent="-345439" lvl="1">
              <a:lnSpc>
                <a:spcPts val="7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lear Sans Bold"/>
              </a:rPr>
              <a:t>Teacher</a:t>
            </a:r>
            <a:r>
              <a:rPr lang="en-US" sz="3199">
                <a:solidFill>
                  <a:srgbClr val="000000"/>
                </a:solidFill>
                <a:latin typeface="Clear Sans"/>
              </a:rPr>
              <a:t>: process tasks related to student’s attendance</a:t>
            </a:r>
          </a:p>
          <a:p>
            <a:pPr algn="just" marL="690879" indent="-345439" lvl="1">
              <a:lnSpc>
                <a:spcPts val="7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lear Sans Bold"/>
              </a:rPr>
              <a:t>Parent</a:t>
            </a:r>
            <a:r>
              <a:rPr lang="en-US" sz="3199">
                <a:solidFill>
                  <a:srgbClr val="000000"/>
                </a:solidFill>
                <a:latin typeface="Clear Sans"/>
              </a:rPr>
              <a:t>: receive notifications and monitor children</a:t>
            </a:r>
          </a:p>
          <a:p>
            <a:pPr algn="just" marL="690879" indent="-345439" lvl="1">
              <a:lnSpc>
                <a:spcPts val="7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lear Sans Bold"/>
              </a:rPr>
              <a:t>Manager</a:t>
            </a:r>
            <a:r>
              <a:rPr lang="en-US" sz="3199">
                <a:solidFill>
                  <a:srgbClr val="000000"/>
                </a:solidFill>
                <a:latin typeface="Clear Sans"/>
              </a:rPr>
              <a:t>: manage all bus trips and process register tasks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08579" y="3179467"/>
            <a:ext cx="10695642" cy="85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60"/>
              </a:lnSpc>
              <a:spcBef>
                <a:spcPct val="0"/>
              </a:spcBef>
            </a:pPr>
            <a:r>
              <a:rPr lang="en-US" sz="6000">
                <a:solidFill>
                  <a:srgbClr val="005999"/>
                </a:solidFill>
                <a:latin typeface="Clear Sans Bold"/>
              </a:rPr>
              <a:t>THREE ROLES</a:t>
            </a:r>
          </a:p>
        </p:txBody>
      </p:sp>
      <p:sp>
        <p:nvSpPr>
          <p:cNvPr name="AutoShape 22" id="22"/>
          <p:cNvSpPr/>
          <p:nvPr/>
        </p:nvSpPr>
        <p:spPr>
          <a:xfrm>
            <a:off x="6642383" y="4095750"/>
            <a:ext cx="388078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2649" y="7635284"/>
            <a:ext cx="5758848" cy="3246032"/>
            <a:chOff x="0" y="0"/>
            <a:chExt cx="11247632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47632" cy="6339840"/>
            </a:xfrm>
            <a:custGeom>
              <a:avLst/>
              <a:gdLst/>
              <a:ahLst/>
              <a:cxnLst/>
              <a:rect r="r" b="b" t="t" l="l"/>
              <a:pathLst>
                <a:path h="6339840" w="11247632">
                  <a:moveTo>
                    <a:pt x="11247632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1247632" y="6339840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5850398" y="0"/>
            <a:ext cx="2418784" cy="1360566"/>
            <a:chOff x="0" y="0"/>
            <a:chExt cx="11206661" cy="63037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AutoShape 6" id="6"/>
          <p:cNvSpPr/>
          <p:nvPr/>
        </p:nvSpPr>
        <p:spPr>
          <a:xfrm rot="1800000">
            <a:off x="-491817" y="6384194"/>
            <a:ext cx="1629686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6905228" y="4403377"/>
            <a:ext cx="1382772" cy="798344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799999">
            <a:off x="14420177" y="263818"/>
            <a:ext cx="1102805" cy="0"/>
          </a:xfrm>
          <a:prstGeom prst="line">
            <a:avLst/>
          </a:prstGeom>
          <a:ln cap="flat" w="19050">
            <a:solidFill>
              <a:srgbClr val="A4DB7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5400000">
            <a:off x="-602229" y="-1062858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0" y="0"/>
                </a:lnTo>
                <a:lnTo>
                  <a:pt x="2660450" y="1455991"/>
                </a:lnTo>
                <a:lnTo>
                  <a:pt x="0" y="1455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79423" y="1914302"/>
            <a:ext cx="3807803" cy="7534393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73" r="0" b="-127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4999515" y="1914302"/>
            <a:ext cx="3807803" cy="7534393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30" t="0" r="-3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3451497" y="1914302"/>
            <a:ext cx="3807803" cy="7534393"/>
            <a:chOff x="0" y="0"/>
            <a:chExt cx="2620010" cy="51841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273" r="0" b="-1273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9216893" y="1914302"/>
            <a:ext cx="3807803" cy="7534393"/>
            <a:chOff x="0" y="0"/>
            <a:chExt cx="2620010" cy="518414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34" t="0" r="-34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771834" y="9604486"/>
            <a:ext cx="3857515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Receiving </a:t>
            </a:r>
            <a:r>
              <a:rPr lang="en-US" sz="3000">
                <a:solidFill>
                  <a:srgbClr val="000000"/>
                </a:solidFill>
                <a:latin typeface="Clear Sans"/>
              </a:rPr>
              <a:t>notifications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890354" y="9594961"/>
            <a:ext cx="3930055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List attendance history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481976" y="9604486"/>
            <a:ext cx="3277637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Register smart tag 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625574" y="9594961"/>
            <a:ext cx="3459648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Tracking GPS of bus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4134155" y="352873"/>
            <a:ext cx="10695642" cy="85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60"/>
              </a:lnSpc>
              <a:spcBef>
                <a:spcPct val="0"/>
              </a:spcBef>
            </a:pPr>
            <a:r>
              <a:rPr lang="en-US" sz="6000">
                <a:solidFill>
                  <a:srgbClr val="005999"/>
                </a:solidFill>
                <a:latin typeface="Clear Sans Bold"/>
              </a:rPr>
              <a:t>PARENT’S SCREEN</a:t>
            </a:r>
          </a:p>
        </p:txBody>
      </p:sp>
      <p:sp>
        <p:nvSpPr>
          <p:cNvPr name="AutoShape 55" id="55"/>
          <p:cNvSpPr/>
          <p:nvPr/>
        </p:nvSpPr>
        <p:spPr>
          <a:xfrm>
            <a:off x="6796222" y="1283918"/>
            <a:ext cx="5371509" cy="95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2649" y="7635284"/>
            <a:ext cx="5758848" cy="3246032"/>
            <a:chOff x="0" y="0"/>
            <a:chExt cx="11247632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47632" cy="6339840"/>
            </a:xfrm>
            <a:custGeom>
              <a:avLst/>
              <a:gdLst/>
              <a:ahLst/>
              <a:cxnLst/>
              <a:rect r="r" b="b" t="t" l="l"/>
              <a:pathLst>
                <a:path h="6339840" w="11247632">
                  <a:moveTo>
                    <a:pt x="11247632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1247632" y="6339840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5850398" y="0"/>
            <a:ext cx="2418784" cy="1360566"/>
            <a:chOff x="0" y="0"/>
            <a:chExt cx="11206661" cy="63037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AutoShape 6" id="6"/>
          <p:cNvSpPr/>
          <p:nvPr/>
        </p:nvSpPr>
        <p:spPr>
          <a:xfrm rot="1800000">
            <a:off x="-491817" y="6384194"/>
            <a:ext cx="1629686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6905228" y="4403377"/>
            <a:ext cx="1382772" cy="798344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799999">
            <a:off x="14420177" y="263818"/>
            <a:ext cx="1102805" cy="0"/>
          </a:xfrm>
          <a:prstGeom prst="line">
            <a:avLst/>
          </a:prstGeom>
          <a:ln cap="flat" w="19050">
            <a:solidFill>
              <a:srgbClr val="A4DB7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5400000">
            <a:off x="-1029521" y="-1029521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0" y="0"/>
                </a:lnTo>
                <a:lnTo>
                  <a:pt x="2660450" y="1455992"/>
                </a:lnTo>
                <a:lnTo>
                  <a:pt x="0" y="145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79423" y="1914302"/>
            <a:ext cx="3807803" cy="7534393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59" r="0" b="-59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4999515" y="1914302"/>
            <a:ext cx="3807803" cy="7534393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4" r="0" b="-14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3451497" y="1914302"/>
            <a:ext cx="3807803" cy="7534393"/>
            <a:chOff x="0" y="0"/>
            <a:chExt cx="2620010" cy="51841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75" t="0" r="-75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9216893" y="1914302"/>
            <a:ext cx="3807803" cy="7534393"/>
            <a:chOff x="0" y="0"/>
            <a:chExt cx="2620010" cy="518414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04" r="0" b="-104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1462065" y="9604486"/>
            <a:ext cx="2477051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Home Teacher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266449" y="9594961"/>
            <a:ext cx="3177866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Taking attendance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8713252" y="9604486"/>
            <a:ext cx="4815086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Registering card/fingerprint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939712" y="9594961"/>
            <a:ext cx="2831373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Send GPS of bus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4134155" y="352873"/>
            <a:ext cx="10695642" cy="85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60"/>
              </a:lnSpc>
              <a:spcBef>
                <a:spcPct val="0"/>
              </a:spcBef>
            </a:pPr>
            <a:r>
              <a:rPr lang="en-US" sz="6000">
                <a:solidFill>
                  <a:srgbClr val="005999"/>
                </a:solidFill>
                <a:latin typeface="Clear Sans Bold"/>
              </a:rPr>
              <a:t>TEACHER’S SCREEN</a:t>
            </a:r>
          </a:p>
        </p:txBody>
      </p:sp>
      <p:sp>
        <p:nvSpPr>
          <p:cNvPr name="AutoShape 55" id="55"/>
          <p:cNvSpPr/>
          <p:nvPr/>
        </p:nvSpPr>
        <p:spPr>
          <a:xfrm>
            <a:off x="6796222" y="1283918"/>
            <a:ext cx="5371509" cy="95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2649" y="7635284"/>
            <a:ext cx="5758848" cy="3246032"/>
            <a:chOff x="0" y="0"/>
            <a:chExt cx="11247632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47632" cy="6339840"/>
            </a:xfrm>
            <a:custGeom>
              <a:avLst/>
              <a:gdLst/>
              <a:ahLst/>
              <a:cxnLst/>
              <a:rect r="r" b="b" t="t" l="l"/>
              <a:pathLst>
                <a:path h="6339840" w="11247632">
                  <a:moveTo>
                    <a:pt x="11247632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11247632" y="6339840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5850398" y="0"/>
            <a:ext cx="2418784" cy="1360566"/>
            <a:chOff x="0" y="0"/>
            <a:chExt cx="11206661" cy="63037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AutoShape 6" id="6"/>
          <p:cNvSpPr/>
          <p:nvPr/>
        </p:nvSpPr>
        <p:spPr>
          <a:xfrm rot="1800000">
            <a:off x="-491817" y="6384194"/>
            <a:ext cx="1629686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6905228" y="4403377"/>
            <a:ext cx="1382772" cy="798344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799999">
            <a:off x="14420177" y="263818"/>
            <a:ext cx="1102805" cy="0"/>
          </a:xfrm>
          <a:prstGeom prst="line">
            <a:avLst/>
          </a:prstGeom>
          <a:ln cap="flat" w="19050">
            <a:solidFill>
              <a:srgbClr val="A4DB7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5400000">
            <a:off x="-1029521" y="-846215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0" y="0"/>
                </a:lnTo>
                <a:lnTo>
                  <a:pt x="2660450" y="1455992"/>
                </a:lnTo>
                <a:lnTo>
                  <a:pt x="0" y="145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79423" y="1914302"/>
            <a:ext cx="3807803" cy="7534393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83" r="0" b="-18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3451497" y="1914302"/>
            <a:ext cx="3807803" cy="7534393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27" r="0" b="-427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9216893" y="1914302"/>
            <a:ext cx="3807803" cy="7534393"/>
            <a:chOff x="0" y="0"/>
            <a:chExt cx="2620010" cy="51841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93" r="0" b="-194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1408873" y="9604486"/>
            <a:ext cx="2583436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Home Manager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130977" y="9604486"/>
            <a:ext cx="1979635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Signing-up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625574" y="9594961"/>
            <a:ext cx="3459648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Tracking GPS of bus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587227" y="9604486"/>
            <a:ext cx="4815086" cy="51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lear Sans"/>
              </a:rPr>
              <a:t>Registering card/fingerprint</a:t>
            </a:r>
          </a:p>
        </p:txBody>
      </p: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4998158" y="1914302"/>
            <a:ext cx="3807803" cy="7534393"/>
            <a:chOff x="0" y="0"/>
            <a:chExt cx="2620010" cy="518414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59" r="0" b="-59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54" id="54"/>
          <p:cNvSpPr txBox="true"/>
          <p:nvPr/>
        </p:nvSpPr>
        <p:spPr>
          <a:xfrm rot="0">
            <a:off x="4134155" y="352873"/>
            <a:ext cx="10695642" cy="85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60"/>
              </a:lnSpc>
              <a:spcBef>
                <a:spcPct val="0"/>
              </a:spcBef>
            </a:pPr>
            <a:r>
              <a:rPr lang="en-US" sz="6000">
                <a:solidFill>
                  <a:srgbClr val="005999"/>
                </a:solidFill>
                <a:latin typeface="Clear Sans Bold"/>
              </a:rPr>
              <a:t>MANAGER’S SCREEN</a:t>
            </a:r>
          </a:p>
        </p:txBody>
      </p:sp>
      <p:sp>
        <p:nvSpPr>
          <p:cNvPr name="AutoShape 55" id="55"/>
          <p:cNvSpPr/>
          <p:nvPr/>
        </p:nvSpPr>
        <p:spPr>
          <a:xfrm>
            <a:off x="6796222" y="1283918"/>
            <a:ext cx="5371509" cy="95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830117" y="-465850"/>
            <a:ext cx="4122979" cy="2319176"/>
            <a:chOff x="0" y="0"/>
            <a:chExt cx="11206661" cy="6303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11968190" y="9787456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0" y="0"/>
                </a:lnTo>
                <a:lnTo>
                  <a:pt x="2660450" y="1455991"/>
                </a:lnTo>
                <a:lnTo>
                  <a:pt x="0" y="1455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1799999">
            <a:off x="15645217" y="2606083"/>
            <a:ext cx="3545375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800000">
            <a:off x="-796827" y="2200639"/>
            <a:ext cx="1956594" cy="0"/>
          </a:xfrm>
          <a:prstGeom prst="line">
            <a:avLst/>
          </a:prstGeom>
          <a:ln cap="flat" w="19050">
            <a:solidFill>
              <a:srgbClr val="A4DB7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5400000">
            <a:off x="1863528" y="2579340"/>
            <a:ext cx="3565254" cy="6338229"/>
          </a:xfrm>
          <a:custGeom>
            <a:avLst/>
            <a:gdLst/>
            <a:ahLst/>
            <a:cxnLst/>
            <a:rect r="r" b="b" t="t" l="l"/>
            <a:pathLst>
              <a:path h="6338229" w="3565254">
                <a:moveTo>
                  <a:pt x="0" y="0"/>
                </a:moveTo>
                <a:lnTo>
                  <a:pt x="3565253" y="0"/>
                </a:lnTo>
                <a:lnTo>
                  <a:pt x="3565253" y="6338229"/>
                </a:lnTo>
                <a:lnTo>
                  <a:pt x="0" y="6338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3349987" y="2772155"/>
            <a:ext cx="3469933" cy="5857279"/>
          </a:xfrm>
          <a:custGeom>
            <a:avLst/>
            <a:gdLst/>
            <a:ahLst/>
            <a:cxnLst/>
            <a:rect r="r" b="b" t="t" l="l"/>
            <a:pathLst>
              <a:path h="5857279" w="3469933">
                <a:moveTo>
                  <a:pt x="0" y="0"/>
                </a:moveTo>
                <a:lnTo>
                  <a:pt x="3469934" y="0"/>
                </a:lnTo>
                <a:lnTo>
                  <a:pt x="3469934" y="5857279"/>
                </a:lnTo>
                <a:lnTo>
                  <a:pt x="0" y="5857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963" r="0" b="-1768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03832" y="2148508"/>
            <a:ext cx="3433824" cy="5793623"/>
          </a:xfrm>
          <a:custGeom>
            <a:avLst/>
            <a:gdLst/>
            <a:ahLst/>
            <a:cxnLst/>
            <a:rect r="r" b="b" t="t" l="l"/>
            <a:pathLst>
              <a:path h="5793623" w="3433824">
                <a:moveTo>
                  <a:pt x="0" y="0"/>
                </a:moveTo>
                <a:lnTo>
                  <a:pt x="3433824" y="0"/>
                </a:lnTo>
                <a:lnTo>
                  <a:pt x="3433824" y="5793624"/>
                </a:lnTo>
                <a:lnTo>
                  <a:pt x="0" y="5793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756" t="0" r="-1478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99583" y="8119488"/>
            <a:ext cx="229314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lear Sans"/>
              </a:rPr>
              <a:t>Prototype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41046" y="8119488"/>
            <a:ext cx="22770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lear Sans"/>
              </a:rPr>
              <a:t>Prototype 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82209" y="8119488"/>
            <a:ext cx="22770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lear Sans"/>
              </a:rPr>
              <a:t>Prototype 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77040" y="422508"/>
            <a:ext cx="6658083" cy="1726000"/>
            <a:chOff x="0" y="0"/>
            <a:chExt cx="2281603" cy="5914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81603" cy="591469"/>
            </a:xfrm>
            <a:custGeom>
              <a:avLst/>
              <a:gdLst/>
              <a:ahLst/>
              <a:cxnLst/>
              <a:rect r="r" b="b" t="t" l="l"/>
              <a:pathLst>
                <a:path h="591469" w="2281603">
                  <a:moveTo>
                    <a:pt x="59302" y="0"/>
                  </a:moveTo>
                  <a:lnTo>
                    <a:pt x="2222301" y="0"/>
                  </a:lnTo>
                  <a:cubicBezTo>
                    <a:pt x="2255053" y="0"/>
                    <a:pt x="2281603" y="26550"/>
                    <a:pt x="2281603" y="59302"/>
                  </a:cubicBezTo>
                  <a:lnTo>
                    <a:pt x="2281603" y="532167"/>
                  </a:lnTo>
                  <a:cubicBezTo>
                    <a:pt x="2281603" y="547895"/>
                    <a:pt x="2275355" y="562978"/>
                    <a:pt x="2264234" y="574100"/>
                  </a:cubicBezTo>
                  <a:cubicBezTo>
                    <a:pt x="2253113" y="585221"/>
                    <a:pt x="2238029" y="591469"/>
                    <a:pt x="2222301" y="591469"/>
                  </a:cubicBezTo>
                  <a:lnTo>
                    <a:pt x="59302" y="591469"/>
                  </a:lnTo>
                  <a:cubicBezTo>
                    <a:pt x="43574" y="591469"/>
                    <a:pt x="28490" y="585221"/>
                    <a:pt x="17369" y="574100"/>
                  </a:cubicBezTo>
                  <a:cubicBezTo>
                    <a:pt x="6248" y="562978"/>
                    <a:pt x="0" y="547895"/>
                    <a:pt x="0" y="532167"/>
                  </a:cubicBezTo>
                  <a:lnTo>
                    <a:pt x="0" y="59302"/>
                  </a:lnTo>
                  <a:cubicBezTo>
                    <a:pt x="0" y="43574"/>
                    <a:pt x="6248" y="28490"/>
                    <a:pt x="17369" y="17369"/>
                  </a:cubicBezTo>
                  <a:cubicBezTo>
                    <a:pt x="28490" y="6248"/>
                    <a:pt x="43574" y="0"/>
                    <a:pt x="59302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281603" cy="62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3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88528" y="569913"/>
            <a:ext cx="6246595" cy="118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lear Sans Bold"/>
              </a:rPr>
              <a:t>DEMO DEVICE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196516" y="8436312"/>
            <a:ext cx="790242" cy="920224"/>
          </a:xfrm>
          <a:custGeom>
            <a:avLst/>
            <a:gdLst/>
            <a:ahLst/>
            <a:cxnLst/>
            <a:rect r="r" b="b" t="t" l="l"/>
            <a:pathLst>
              <a:path h="920224" w="790242">
                <a:moveTo>
                  <a:pt x="0" y="0"/>
                </a:moveTo>
                <a:lnTo>
                  <a:pt x="790242" y="0"/>
                </a:lnTo>
                <a:lnTo>
                  <a:pt x="790242" y="920224"/>
                </a:lnTo>
                <a:lnTo>
                  <a:pt x="0" y="920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6781" y="8896424"/>
            <a:ext cx="3304841" cy="1808649"/>
          </a:xfrm>
          <a:custGeom>
            <a:avLst/>
            <a:gdLst/>
            <a:ahLst/>
            <a:cxnLst/>
            <a:rect r="r" b="b" t="t" l="l"/>
            <a:pathLst>
              <a:path h="1808649" w="3304841">
                <a:moveTo>
                  <a:pt x="0" y="0"/>
                </a:moveTo>
                <a:lnTo>
                  <a:pt x="3304841" y="0"/>
                </a:lnTo>
                <a:lnTo>
                  <a:pt x="3304841" y="1808649"/>
                </a:lnTo>
                <a:lnTo>
                  <a:pt x="0" y="1808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8269485" y="-90036"/>
            <a:ext cx="10018515" cy="5635414"/>
            <a:chOff x="0" y="0"/>
            <a:chExt cx="11206661" cy="63037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534772" y="8288253"/>
            <a:ext cx="3449056" cy="1940094"/>
            <a:chOff x="0" y="0"/>
            <a:chExt cx="11206661" cy="63037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35323" y="507398"/>
            <a:ext cx="7213215" cy="1802281"/>
            <a:chOff x="0" y="0"/>
            <a:chExt cx="2471837" cy="6176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71837" cy="617609"/>
            </a:xfrm>
            <a:custGeom>
              <a:avLst/>
              <a:gdLst/>
              <a:ahLst/>
              <a:cxnLst/>
              <a:rect r="r" b="b" t="t" l="l"/>
              <a:pathLst>
                <a:path h="617609" w="2471837">
                  <a:moveTo>
                    <a:pt x="54738" y="0"/>
                  </a:moveTo>
                  <a:lnTo>
                    <a:pt x="2417099" y="0"/>
                  </a:lnTo>
                  <a:cubicBezTo>
                    <a:pt x="2447330" y="0"/>
                    <a:pt x="2471837" y="24507"/>
                    <a:pt x="2471837" y="54738"/>
                  </a:cubicBezTo>
                  <a:lnTo>
                    <a:pt x="2471837" y="562871"/>
                  </a:lnTo>
                  <a:cubicBezTo>
                    <a:pt x="2471837" y="593102"/>
                    <a:pt x="2447330" y="617609"/>
                    <a:pt x="2417099" y="617609"/>
                  </a:cubicBezTo>
                  <a:lnTo>
                    <a:pt x="54738" y="617609"/>
                  </a:lnTo>
                  <a:cubicBezTo>
                    <a:pt x="24507" y="617609"/>
                    <a:pt x="0" y="593102"/>
                    <a:pt x="0" y="562871"/>
                  </a:cubicBezTo>
                  <a:lnTo>
                    <a:pt x="0" y="54738"/>
                  </a:lnTo>
                  <a:cubicBezTo>
                    <a:pt x="0" y="24507"/>
                    <a:pt x="24507" y="0"/>
                    <a:pt x="54738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471837" cy="655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554422" y="1692274"/>
            <a:ext cx="6733578" cy="6733578"/>
          </a:xfrm>
          <a:custGeom>
            <a:avLst/>
            <a:gdLst/>
            <a:ahLst/>
            <a:cxnLst/>
            <a:rect r="r" b="b" t="t" l="l"/>
            <a:pathLst>
              <a:path h="6733578" w="6733578">
                <a:moveTo>
                  <a:pt x="0" y="0"/>
                </a:moveTo>
                <a:lnTo>
                  <a:pt x="6733578" y="0"/>
                </a:lnTo>
                <a:lnTo>
                  <a:pt x="6733578" y="6733578"/>
                </a:lnTo>
                <a:lnTo>
                  <a:pt x="0" y="67335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17994" y="5864058"/>
            <a:ext cx="773545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lear Sans"/>
              </a:rPr>
              <a:t>Design, finish box and device</a:t>
            </a:r>
            <a:r>
              <a:rPr lang="en-US" sz="3600">
                <a:solidFill>
                  <a:srgbClr val="000000"/>
                </a:solidFill>
                <a:latin typeface="Clear Sans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7994" y="4436216"/>
            <a:ext cx="7130544" cy="62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lear Sans"/>
              </a:rPr>
              <a:t>Develop applications on iOS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6811" y="731002"/>
            <a:ext cx="6600927" cy="118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lear Sans Bold"/>
              </a:rPr>
              <a:t>FUTURE GOALS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7994" y="7296618"/>
            <a:ext cx="9861443" cy="62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lear Sans"/>
              </a:rPr>
              <a:t>Develop a web application for administrator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90195"/>
          </a:xfrm>
          <a:custGeom>
            <a:avLst/>
            <a:gdLst/>
            <a:ahLst/>
            <a:cxnLst/>
            <a:rect r="r" b="b" t="t" l="l"/>
            <a:pathLst>
              <a:path h="10490195" w="18288000">
                <a:moveTo>
                  <a:pt x="0" y="0"/>
                </a:moveTo>
                <a:lnTo>
                  <a:pt x="18288000" y="0"/>
                </a:lnTo>
                <a:lnTo>
                  <a:pt x="18288000" y="10490195"/>
                </a:lnTo>
                <a:lnTo>
                  <a:pt x="0" y="10490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13092" t="-29881" r="-13807" b="-176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4892982" y="8262703"/>
            <a:ext cx="4345623" cy="2444413"/>
            <a:chOff x="0" y="0"/>
            <a:chExt cx="11206661" cy="63037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929075" y="0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0" y="0"/>
                </a:lnTo>
                <a:lnTo>
                  <a:pt x="2660450" y="1455992"/>
                </a:lnTo>
                <a:lnTo>
                  <a:pt x="0" y="14559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408237" y="9826888"/>
            <a:ext cx="790242" cy="920224"/>
          </a:xfrm>
          <a:custGeom>
            <a:avLst/>
            <a:gdLst/>
            <a:ahLst/>
            <a:cxnLst/>
            <a:rect r="r" b="b" t="t" l="l"/>
            <a:pathLst>
              <a:path h="920224" w="790242">
                <a:moveTo>
                  <a:pt x="0" y="0"/>
                </a:moveTo>
                <a:lnTo>
                  <a:pt x="790242" y="0"/>
                </a:lnTo>
                <a:lnTo>
                  <a:pt x="790242" y="920224"/>
                </a:lnTo>
                <a:lnTo>
                  <a:pt x="0" y="920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036524" y="2858356"/>
            <a:ext cx="4684031" cy="2705554"/>
            <a:chOff x="0" y="0"/>
            <a:chExt cx="1759662" cy="10164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59662" cy="1016403"/>
            </a:xfrm>
            <a:custGeom>
              <a:avLst/>
              <a:gdLst/>
              <a:ahLst/>
              <a:cxnLst/>
              <a:rect r="r" b="b" t="t" l="l"/>
              <a:pathLst>
                <a:path h="1016403" w="1759662">
                  <a:moveTo>
                    <a:pt x="84294" y="0"/>
                  </a:moveTo>
                  <a:lnTo>
                    <a:pt x="1675368" y="0"/>
                  </a:lnTo>
                  <a:cubicBezTo>
                    <a:pt x="1697724" y="0"/>
                    <a:pt x="1719165" y="8881"/>
                    <a:pt x="1734973" y="24689"/>
                  </a:cubicBezTo>
                  <a:cubicBezTo>
                    <a:pt x="1750781" y="40498"/>
                    <a:pt x="1759662" y="61938"/>
                    <a:pt x="1759662" y="84294"/>
                  </a:cubicBezTo>
                  <a:lnTo>
                    <a:pt x="1759662" y="932108"/>
                  </a:lnTo>
                  <a:cubicBezTo>
                    <a:pt x="1759662" y="978663"/>
                    <a:pt x="1721922" y="1016403"/>
                    <a:pt x="1675368" y="1016403"/>
                  </a:cubicBezTo>
                  <a:lnTo>
                    <a:pt x="84294" y="1016403"/>
                  </a:lnTo>
                  <a:cubicBezTo>
                    <a:pt x="61938" y="1016403"/>
                    <a:pt x="40498" y="1007522"/>
                    <a:pt x="24689" y="991713"/>
                  </a:cubicBezTo>
                  <a:cubicBezTo>
                    <a:pt x="8881" y="975905"/>
                    <a:pt x="0" y="954465"/>
                    <a:pt x="0" y="932108"/>
                  </a:cubicBezTo>
                  <a:lnTo>
                    <a:pt x="0" y="84294"/>
                  </a:lnTo>
                  <a:cubicBezTo>
                    <a:pt x="0" y="61938"/>
                    <a:pt x="8881" y="40498"/>
                    <a:pt x="24689" y="24689"/>
                  </a:cubicBezTo>
                  <a:cubicBezTo>
                    <a:pt x="40498" y="8881"/>
                    <a:pt x="61938" y="0"/>
                    <a:pt x="84294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59662" cy="1054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-1144111" y="515027"/>
            <a:ext cx="4345623" cy="2444413"/>
            <a:chOff x="0" y="0"/>
            <a:chExt cx="11206661" cy="63037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131341" y="3158687"/>
            <a:ext cx="5698030" cy="2114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lear Sans Bold"/>
              </a:rPr>
              <a:t>DEMO </a:t>
            </a:r>
          </a:p>
          <a:p>
            <a:pPr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Clear Sans Bold"/>
              </a:rPr>
              <a:t>Q &amp; A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AB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3306757" y="5034935"/>
            <a:ext cx="4383802" cy="2399135"/>
          </a:xfrm>
          <a:custGeom>
            <a:avLst/>
            <a:gdLst/>
            <a:ahLst/>
            <a:cxnLst/>
            <a:rect r="r" b="b" t="t" l="l"/>
            <a:pathLst>
              <a:path h="2399135" w="4383802">
                <a:moveTo>
                  <a:pt x="0" y="0"/>
                </a:moveTo>
                <a:lnTo>
                  <a:pt x="4383802" y="0"/>
                </a:lnTo>
                <a:lnTo>
                  <a:pt x="4383802" y="2399135"/>
                </a:lnTo>
                <a:lnTo>
                  <a:pt x="0" y="239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1799999">
            <a:off x="12500078" y="10140949"/>
            <a:ext cx="513108" cy="0"/>
          </a:xfrm>
          <a:prstGeom prst="line">
            <a:avLst/>
          </a:prstGeom>
          <a:ln cap="flat" w="19050">
            <a:solidFill>
              <a:srgbClr val="E9E9E9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929075" y="9422478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0" y="0"/>
                </a:lnTo>
                <a:lnTo>
                  <a:pt x="2660450" y="1455992"/>
                </a:lnTo>
                <a:lnTo>
                  <a:pt x="0" y="1455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15045741" y="7243856"/>
            <a:ext cx="804095" cy="452303"/>
            <a:chOff x="0" y="0"/>
            <a:chExt cx="11206661" cy="63037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-5400000">
            <a:off x="12140551" y="1118414"/>
            <a:ext cx="938676" cy="1093072"/>
          </a:xfrm>
          <a:custGeom>
            <a:avLst/>
            <a:gdLst/>
            <a:ahLst/>
            <a:cxnLst/>
            <a:rect r="r" b="b" t="t" l="l"/>
            <a:pathLst>
              <a:path h="1093072" w="938676">
                <a:moveTo>
                  <a:pt x="0" y="0"/>
                </a:moveTo>
                <a:lnTo>
                  <a:pt x="938676" y="0"/>
                </a:lnTo>
                <a:lnTo>
                  <a:pt x="938676" y="1093072"/>
                </a:lnTo>
                <a:lnTo>
                  <a:pt x="0" y="1093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80227" y="4264167"/>
            <a:ext cx="11917715" cy="185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867"/>
              </a:lnSpc>
            </a:pPr>
            <a:r>
              <a:rPr lang="en-US" sz="14295">
                <a:solidFill>
                  <a:srgbClr val="FAF9FB"/>
                </a:solidFill>
                <a:latin typeface="Clear Sans Bold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4991" y="7418889"/>
            <a:ext cx="790242" cy="920224"/>
          </a:xfrm>
          <a:custGeom>
            <a:avLst/>
            <a:gdLst/>
            <a:ahLst/>
            <a:cxnLst/>
            <a:rect r="r" b="b" t="t" l="l"/>
            <a:pathLst>
              <a:path h="920224" w="790242">
                <a:moveTo>
                  <a:pt x="0" y="0"/>
                </a:moveTo>
                <a:lnTo>
                  <a:pt x="790242" y="0"/>
                </a:lnTo>
                <a:lnTo>
                  <a:pt x="790242" y="920224"/>
                </a:lnTo>
                <a:lnTo>
                  <a:pt x="0" y="920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1817144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0" y="0"/>
                </a:lnTo>
                <a:lnTo>
                  <a:pt x="2660450" y="1455992"/>
                </a:lnTo>
                <a:lnTo>
                  <a:pt x="0" y="1455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0450" y="2947745"/>
            <a:ext cx="7239918" cy="2223190"/>
          </a:xfrm>
          <a:custGeom>
            <a:avLst/>
            <a:gdLst/>
            <a:ahLst/>
            <a:cxnLst/>
            <a:rect r="r" b="b" t="t" l="l"/>
            <a:pathLst>
              <a:path h="2223190" w="7239918">
                <a:moveTo>
                  <a:pt x="0" y="0"/>
                </a:moveTo>
                <a:lnTo>
                  <a:pt x="7239918" y="0"/>
                </a:lnTo>
                <a:lnTo>
                  <a:pt x="7239918" y="2223190"/>
                </a:lnTo>
                <a:lnTo>
                  <a:pt x="0" y="2223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701960" y="6204274"/>
            <a:ext cx="6690603" cy="2763638"/>
          </a:xfrm>
          <a:custGeom>
            <a:avLst/>
            <a:gdLst/>
            <a:ahLst/>
            <a:cxnLst/>
            <a:rect r="r" b="b" t="t" l="l"/>
            <a:pathLst>
              <a:path h="2763638" w="6690603">
                <a:moveTo>
                  <a:pt x="0" y="0"/>
                </a:moveTo>
                <a:lnTo>
                  <a:pt x="6690603" y="0"/>
                </a:lnTo>
                <a:lnTo>
                  <a:pt x="6690603" y="2763638"/>
                </a:lnTo>
                <a:lnTo>
                  <a:pt x="0" y="27636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0450" y="5913885"/>
            <a:ext cx="7239918" cy="3054026"/>
          </a:xfrm>
          <a:custGeom>
            <a:avLst/>
            <a:gdLst/>
            <a:ahLst/>
            <a:cxnLst/>
            <a:rect r="r" b="b" t="t" l="l"/>
            <a:pathLst>
              <a:path h="3054026" w="7239918">
                <a:moveTo>
                  <a:pt x="0" y="0"/>
                </a:moveTo>
                <a:lnTo>
                  <a:pt x="7239918" y="0"/>
                </a:lnTo>
                <a:lnTo>
                  <a:pt x="7239918" y="3054027"/>
                </a:lnTo>
                <a:lnTo>
                  <a:pt x="0" y="3054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637104" y="2947745"/>
            <a:ext cx="6755459" cy="2793611"/>
          </a:xfrm>
          <a:custGeom>
            <a:avLst/>
            <a:gdLst/>
            <a:ahLst/>
            <a:cxnLst/>
            <a:rect r="r" b="b" t="t" l="l"/>
            <a:pathLst>
              <a:path h="2793611" w="6755459">
                <a:moveTo>
                  <a:pt x="0" y="0"/>
                </a:moveTo>
                <a:lnTo>
                  <a:pt x="6755459" y="0"/>
                </a:lnTo>
                <a:lnTo>
                  <a:pt x="6755459" y="2793611"/>
                </a:lnTo>
                <a:lnTo>
                  <a:pt x="0" y="27936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870113" y="9497768"/>
            <a:ext cx="9295805" cy="21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4BABEF"/>
                </a:solidFill>
                <a:latin typeface="Clear Sans"/>
              </a:rPr>
              <a:t>https://baotintuc.vn/the-gioi/my-be-gai-1-tuoi-tu-vong-do-bi-bo-quen-5-tieng-tren-xe-dua-don-20230823112531856.htm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0113" y="9693413"/>
            <a:ext cx="9189871" cy="214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4BABEF"/>
                </a:solidFill>
                <a:latin typeface="Clear Sans"/>
              </a:rPr>
              <a:t>https://dantri.com.vn/giao-duc/ha-noi-hoc-sinh-lop-1-bi-bo-quen-30-phut-tren-xe-dua-don-20230623170550658.htm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0113" y="10084506"/>
            <a:ext cx="9415909" cy="21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4BABEF"/>
                </a:solidFill>
                <a:latin typeface="Clear Sans"/>
              </a:rPr>
              <a:t>https://tuoitre.vn/video-khoanh-khac-phat-hien-hoc-sinh-lop-1-truong-quoc-te-gateway-tu-vong-20190807005220187.htm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0588" y="9888927"/>
            <a:ext cx="8268593" cy="21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4BABEF"/>
                </a:solidFill>
                <a:latin typeface="Clear Sans"/>
              </a:rPr>
              <a:t>https://laodong.vn/giao-duc/hoc-sinh-lop-1-tai-ha-noi-bi-bo-quen-tren-xe-o-to-khi-di-da-ngoai-1208148.ldo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79765" y="2089489"/>
            <a:ext cx="13381206" cy="57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Clear Sans"/>
              </a:rPr>
              <a:t>In many cases, children have been left behind on the bus...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17212" y="300704"/>
            <a:ext cx="5242935" cy="1572363"/>
            <a:chOff x="0" y="0"/>
            <a:chExt cx="1796658" cy="5388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96658" cy="538820"/>
            </a:xfrm>
            <a:custGeom>
              <a:avLst/>
              <a:gdLst/>
              <a:ahLst/>
              <a:cxnLst/>
              <a:rect r="r" b="b" t="t" l="l"/>
              <a:pathLst>
                <a:path h="538820" w="1796658">
                  <a:moveTo>
                    <a:pt x="75309" y="0"/>
                  </a:moveTo>
                  <a:lnTo>
                    <a:pt x="1721350" y="0"/>
                  </a:lnTo>
                  <a:cubicBezTo>
                    <a:pt x="1741323" y="0"/>
                    <a:pt x="1760478" y="7934"/>
                    <a:pt x="1774601" y="22057"/>
                  </a:cubicBezTo>
                  <a:cubicBezTo>
                    <a:pt x="1788724" y="36180"/>
                    <a:pt x="1796658" y="55335"/>
                    <a:pt x="1796658" y="75309"/>
                  </a:cubicBezTo>
                  <a:lnTo>
                    <a:pt x="1796658" y="463511"/>
                  </a:lnTo>
                  <a:cubicBezTo>
                    <a:pt x="1796658" y="505103"/>
                    <a:pt x="1762941" y="538820"/>
                    <a:pt x="1721350" y="538820"/>
                  </a:cubicBezTo>
                  <a:lnTo>
                    <a:pt x="75309" y="538820"/>
                  </a:lnTo>
                  <a:cubicBezTo>
                    <a:pt x="55335" y="538820"/>
                    <a:pt x="36180" y="530886"/>
                    <a:pt x="22057" y="516763"/>
                  </a:cubicBezTo>
                  <a:cubicBezTo>
                    <a:pt x="7934" y="502640"/>
                    <a:pt x="0" y="483485"/>
                    <a:pt x="0" y="463511"/>
                  </a:cubicBezTo>
                  <a:lnTo>
                    <a:pt x="0" y="75309"/>
                  </a:lnTo>
                  <a:cubicBezTo>
                    <a:pt x="0" y="55335"/>
                    <a:pt x="7934" y="36180"/>
                    <a:pt x="22057" y="22057"/>
                  </a:cubicBezTo>
                  <a:cubicBezTo>
                    <a:pt x="36180" y="7934"/>
                    <a:pt x="55335" y="0"/>
                    <a:pt x="75309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96658" cy="576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3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448109"/>
            <a:ext cx="6246595" cy="118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lear Sans Bold"/>
              </a:rPr>
              <a:t>OVERVIEW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210733" y="1210733"/>
            <a:ext cx="5534780" cy="3113314"/>
            <a:chOff x="0" y="0"/>
            <a:chExt cx="11206661" cy="6303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9FD1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16864179" y="4172577"/>
            <a:ext cx="790242" cy="920224"/>
          </a:xfrm>
          <a:custGeom>
            <a:avLst/>
            <a:gdLst/>
            <a:ahLst/>
            <a:cxnLst/>
            <a:rect r="r" b="b" t="t" l="l"/>
            <a:pathLst>
              <a:path h="920224" w="790242">
                <a:moveTo>
                  <a:pt x="0" y="0"/>
                </a:moveTo>
                <a:lnTo>
                  <a:pt x="790242" y="0"/>
                </a:lnTo>
                <a:lnTo>
                  <a:pt x="790242" y="920224"/>
                </a:lnTo>
                <a:lnTo>
                  <a:pt x="0" y="920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6149431" y="1036949"/>
            <a:ext cx="2219739" cy="1281567"/>
          </a:xfrm>
          <a:prstGeom prst="line">
            <a:avLst/>
          </a:prstGeom>
          <a:ln cap="flat" w="19050">
            <a:solidFill>
              <a:srgbClr val="4BAB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800000">
            <a:off x="6959014" y="8916"/>
            <a:ext cx="1501393" cy="0"/>
          </a:xfrm>
          <a:prstGeom prst="line">
            <a:avLst/>
          </a:prstGeom>
          <a:ln cap="flat" w="19050">
            <a:solidFill>
              <a:srgbClr val="4BAB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1330225" y="3904693"/>
            <a:ext cx="2660450" cy="1455992"/>
          </a:xfrm>
          <a:custGeom>
            <a:avLst/>
            <a:gdLst/>
            <a:ahLst/>
            <a:cxnLst/>
            <a:rect r="r" b="b" t="t" l="l"/>
            <a:pathLst>
              <a:path h="1455992" w="2660450">
                <a:moveTo>
                  <a:pt x="0" y="0"/>
                </a:moveTo>
                <a:lnTo>
                  <a:pt x="2660450" y="0"/>
                </a:lnTo>
                <a:lnTo>
                  <a:pt x="2660450" y="1455992"/>
                </a:lnTo>
                <a:lnTo>
                  <a:pt x="0" y="1455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0369" y="2598803"/>
            <a:ext cx="8817111" cy="5089395"/>
          </a:xfrm>
          <a:custGeom>
            <a:avLst/>
            <a:gdLst/>
            <a:ahLst/>
            <a:cxnLst/>
            <a:rect r="r" b="b" t="t" l="l"/>
            <a:pathLst>
              <a:path h="5089395" w="8817111">
                <a:moveTo>
                  <a:pt x="0" y="0"/>
                </a:moveTo>
                <a:lnTo>
                  <a:pt x="8817111" y="0"/>
                </a:lnTo>
                <a:lnTo>
                  <a:pt x="8817111" y="5089394"/>
                </a:lnTo>
                <a:lnTo>
                  <a:pt x="0" y="50893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299773" y="8098231"/>
            <a:ext cx="1627082" cy="1160069"/>
          </a:xfrm>
          <a:custGeom>
            <a:avLst/>
            <a:gdLst/>
            <a:ahLst/>
            <a:cxnLst/>
            <a:rect r="r" b="b" t="t" l="l"/>
            <a:pathLst>
              <a:path h="1160069" w="1627082">
                <a:moveTo>
                  <a:pt x="0" y="0"/>
                </a:moveTo>
                <a:lnTo>
                  <a:pt x="1627082" y="0"/>
                </a:lnTo>
                <a:lnTo>
                  <a:pt x="1627082" y="1160069"/>
                </a:lnTo>
                <a:lnTo>
                  <a:pt x="0" y="11600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911784" y="3252276"/>
            <a:ext cx="5455637" cy="3949881"/>
            <a:chOff x="0" y="0"/>
            <a:chExt cx="19050000" cy="13792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42468" y="443738"/>
              <a:ext cx="18189449" cy="12737719"/>
            </a:xfrm>
            <a:custGeom>
              <a:avLst/>
              <a:gdLst/>
              <a:ahLst/>
              <a:cxnLst/>
              <a:rect r="r" b="b" t="t" l="l"/>
              <a:pathLst>
                <a:path h="12737719" w="18189449">
                  <a:moveTo>
                    <a:pt x="17796383" y="12737211"/>
                  </a:moveTo>
                  <a:lnTo>
                    <a:pt x="280035" y="12689967"/>
                  </a:lnTo>
                  <a:cubicBezTo>
                    <a:pt x="125222" y="12689586"/>
                    <a:pt x="0" y="12563603"/>
                    <a:pt x="508" y="12408916"/>
                  </a:cubicBezTo>
                  <a:lnTo>
                    <a:pt x="32893" y="358902"/>
                  </a:lnTo>
                  <a:cubicBezTo>
                    <a:pt x="33401" y="160401"/>
                    <a:pt x="194818" y="0"/>
                    <a:pt x="393319" y="508"/>
                  </a:cubicBezTo>
                  <a:lnTo>
                    <a:pt x="17830547" y="47498"/>
                  </a:lnTo>
                  <a:cubicBezTo>
                    <a:pt x="18029048" y="48006"/>
                    <a:pt x="18189449" y="209423"/>
                    <a:pt x="18188940" y="407924"/>
                  </a:cubicBezTo>
                  <a:lnTo>
                    <a:pt x="18156555" y="12378690"/>
                  </a:lnTo>
                  <a:cubicBezTo>
                    <a:pt x="18156174" y="12577191"/>
                    <a:pt x="17994884" y="12737719"/>
                    <a:pt x="17796383" y="12737211"/>
                  </a:cubicBezTo>
                  <a:close/>
                </a:path>
              </a:pathLst>
            </a:custGeom>
            <a:blipFill>
              <a:blip r:embed="rId9"/>
              <a:stretch>
                <a:fillRect l="-12869" t="0" r="-12868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050000" cy="13792200"/>
            </a:xfrm>
            <a:custGeom>
              <a:avLst/>
              <a:gdLst/>
              <a:ahLst/>
              <a:cxnLst/>
              <a:rect r="r" b="b" t="t" l="l"/>
              <a:pathLst>
                <a:path h="13792200" w="19050000">
                  <a:moveTo>
                    <a:pt x="19050000" y="0"/>
                  </a:moveTo>
                  <a:lnTo>
                    <a:pt x="19050000" y="13792200"/>
                  </a:lnTo>
                  <a:lnTo>
                    <a:pt x="0" y="137922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10"/>
              <a:stretch>
                <a:fillRect l="-17" t="0" r="-17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10369" y="9672436"/>
            <a:ext cx="8879307" cy="30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4BABEF"/>
                </a:solidFill>
                <a:latin typeface="Clear Sans"/>
              </a:rPr>
              <a:t>https://hanoimoi.vn/xe-cho-hoc-sinh-lam-roi-3-chau-nho-xuong-duong-528318.html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52599" y="8080043"/>
            <a:ext cx="10674154" cy="1178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Clear Sans"/>
              </a:rPr>
              <a:t>Taking attendance and monitoring bus journeys is very important and necessary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17212" y="300704"/>
            <a:ext cx="5242935" cy="1572363"/>
            <a:chOff x="0" y="0"/>
            <a:chExt cx="1796658" cy="5388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96658" cy="538820"/>
            </a:xfrm>
            <a:custGeom>
              <a:avLst/>
              <a:gdLst/>
              <a:ahLst/>
              <a:cxnLst/>
              <a:rect r="r" b="b" t="t" l="l"/>
              <a:pathLst>
                <a:path h="538820" w="1796658">
                  <a:moveTo>
                    <a:pt x="75309" y="0"/>
                  </a:moveTo>
                  <a:lnTo>
                    <a:pt x="1721350" y="0"/>
                  </a:lnTo>
                  <a:cubicBezTo>
                    <a:pt x="1741323" y="0"/>
                    <a:pt x="1760478" y="7934"/>
                    <a:pt x="1774601" y="22057"/>
                  </a:cubicBezTo>
                  <a:cubicBezTo>
                    <a:pt x="1788724" y="36180"/>
                    <a:pt x="1796658" y="55335"/>
                    <a:pt x="1796658" y="75309"/>
                  </a:cubicBezTo>
                  <a:lnTo>
                    <a:pt x="1796658" y="463511"/>
                  </a:lnTo>
                  <a:cubicBezTo>
                    <a:pt x="1796658" y="505103"/>
                    <a:pt x="1762941" y="538820"/>
                    <a:pt x="1721350" y="538820"/>
                  </a:cubicBezTo>
                  <a:lnTo>
                    <a:pt x="75309" y="538820"/>
                  </a:lnTo>
                  <a:cubicBezTo>
                    <a:pt x="55335" y="538820"/>
                    <a:pt x="36180" y="530886"/>
                    <a:pt x="22057" y="516763"/>
                  </a:cubicBezTo>
                  <a:cubicBezTo>
                    <a:pt x="7934" y="502640"/>
                    <a:pt x="0" y="483485"/>
                    <a:pt x="0" y="463511"/>
                  </a:cubicBezTo>
                  <a:lnTo>
                    <a:pt x="0" y="75309"/>
                  </a:lnTo>
                  <a:cubicBezTo>
                    <a:pt x="0" y="55335"/>
                    <a:pt x="7934" y="36180"/>
                    <a:pt x="22057" y="22057"/>
                  </a:cubicBezTo>
                  <a:cubicBezTo>
                    <a:pt x="36180" y="7934"/>
                    <a:pt x="55335" y="0"/>
                    <a:pt x="75309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96658" cy="576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448109"/>
            <a:ext cx="6246595" cy="118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lear Sans Bold"/>
              </a:rPr>
              <a:t>OVERVIEW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739682">
            <a:off x="12906338" y="-356113"/>
            <a:ext cx="9312791" cy="5238445"/>
            <a:chOff x="0" y="0"/>
            <a:chExt cx="11206661" cy="6303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4156760" y="-635536"/>
            <a:ext cx="2868254" cy="1655987"/>
          </a:xfrm>
          <a:prstGeom prst="line">
            <a:avLst/>
          </a:prstGeom>
          <a:ln cap="flat" w="19050">
            <a:solidFill>
              <a:srgbClr val="4BAB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6678805" y="6503914"/>
            <a:ext cx="1961073" cy="1132226"/>
          </a:xfrm>
          <a:prstGeom prst="line">
            <a:avLst/>
          </a:prstGeom>
          <a:ln cap="flat" w="19050">
            <a:solidFill>
              <a:srgbClr val="4BAB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6211171" y="2748823"/>
            <a:ext cx="790242" cy="920224"/>
          </a:xfrm>
          <a:custGeom>
            <a:avLst/>
            <a:gdLst/>
            <a:ahLst/>
            <a:cxnLst/>
            <a:rect r="r" b="b" t="t" l="l"/>
            <a:pathLst>
              <a:path h="920224" w="790242">
                <a:moveTo>
                  <a:pt x="0" y="0"/>
                </a:moveTo>
                <a:lnTo>
                  <a:pt x="790242" y="0"/>
                </a:lnTo>
                <a:lnTo>
                  <a:pt x="790242" y="920224"/>
                </a:lnTo>
                <a:lnTo>
                  <a:pt x="0" y="920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9525" y="9499438"/>
            <a:ext cx="1349810" cy="779313"/>
          </a:xfrm>
          <a:prstGeom prst="line">
            <a:avLst/>
          </a:prstGeom>
          <a:ln cap="flat" w="1905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254373" y="2263109"/>
            <a:ext cx="4770641" cy="7005085"/>
            <a:chOff x="0" y="0"/>
            <a:chExt cx="4116070" cy="60439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9370"/>
              <a:ext cx="4044950" cy="5985510"/>
            </a:xfrm>
            <a:custGeom>
              <a:avLst/>
              <a:gdLst/>
              <a:ahLst/>
              <a:cxnLst/>
              <a:rect r="r" b="b" t="t" l="l"/>
              <a:pathLst>
                <a:path h="5985510" w="4044950">
                  <a:moveTo>
                    <a:pt x="4044950" y="5985510"/>
                  </a:moveTo>
                  <a:lnTo>
                    <a:pt x="0" y="5985510"/>
                  </a:lnTo>
                  <a:lnTo>
                    <a:pt x="0" y="0"/>
                  </a:lnTo>
                  <a:lnTo>
                    <a:pt x="4044950" y="0"/>
                  </a:lnTo>
                  <a:lnTo>
                    <a:pt x="4044950" y="5985510"/>
                  </a:lnTo>
                  <a:close/>
                </a:path>
              </a:pathLst>
            </a:custGeom>
            <a:blipFill>
              <a:blip r:embed="rId4"/>
              <a:stretch>
                <a:fillRect l="0" t="-38334" r="0" b="-1291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1607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116070">
                  <a:moveTo>
                    <a:pt x="4116070" y="6043930"/>
                  </a:moveTo>
                  <a:lnTo>
                    <a:pt x="0" y="6043930"/>
                  </a:lnTo>
                  <a:lnTo>
                    <a:pt x="0" y="0"/>
                  </a:lnTo>
                  <a:lnTo>
                    <a:pt x="4116070" y="0"/>
                  </a:lnTo>
                  <a:lnTo>
                    <a:pt x="4116070" y="6043930"/>
                  </a:lnTo>
                  <a:close/>
                </a:path>
              </a:pathLst>
            </a:custGeom>
            <a:blipFill>
              <a:blip r:embed="rId5"/>
              <a:stretch>
                <a:fillRect l="0" t="-106" r="0" b="-10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802743" y="2077117"/>
            <a:ext cx="7528450" cy="7191077"/>
            <a:chOff x="0" y="0"/>
            <a:chExt cx="10037933" cy="958810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10037933" cy="1173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3509"/>
                </a:lnSpc>
                <a:buFont typeface="Arial"/>
                <a:buChar char="•"/>
              </a:pPr>
              <a:r>
                <a:rPr lang="en-US" sz="3000">
                  <a:solidFill>
                    <a:srgbClr val="090909"/>
                  </a:solidFill>
                  <a:latin typeface="Clear Sans Bold"/>
                </a:rPr>
                <a:t>The school provides bus service in two forms: On-site and At-home.</a:t>
              </a:r>
              <a:r>
                <a:rPr lang="en-US" sz="3000">
                  <a:solidFill>
                    <a:srgbClr val="090909"/>
                  </a:solidFill>
                  <a:latin typeface="Clear Sans Bold"/>
                </a:rPr>
                <a:t>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139298"/>
              <a:ext cx="10037933" cy="1173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3509"/>
                </a:lnSpc>
                <a:buFont typeface="Arial"/>
                <a:buChar char="•"/>
              </a:pPr>
              <a:r>
                <a:rPr lang="en-US" sz="3000">
                  <a:solidFill>
                    <a:srgbClr val="090909"/>
                  </a:solidFill>
                  <a:latin typeface="Clear Sans Bold"/>
                </a:rPr>
                <a:t>The teacher checks attendance on the list written on paper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299753"/>
              <a:ext cx="10037933" cy="1173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3509"/>
                </a:lnSpc>
                <a:buFont typeface="Arial"/>
                <a:buChar char="•"/>
              </a:pPr>
              <a:r>
                <a:rPr lang="en-US" sz="3000">
                  <a:solidFill>
                    <a:srgbClr val="090909"/>
                  </a:solidFill>
                  <a:latin typeface="Clear Sans Bold"/>
                </a:rPr>
                <a:t>When student got down, teacher took attendance again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511170"/>
              <a:ext cx="10037933" cy="1173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3509"/>
                </a:lnSpc>
                <a:buFont typeface="Arial"/>
                <a:buChar char="•"/>
              </a:pPr>
              <a:r>
                <a:rPr lang="en-US" sz="3000">
                  <a:solidFill>
                    <a:srgbClr val="090909"/>
                  </a:solidFill>
                  <a:latin typeface="Clear Sans Bold"/>
                </a:rPr>
                <a:t>Usually the school rents buses from a third party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414105"/>
              <a:ext cx="10037933" cy="1173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3509"/>
                </a:lnSpc>
                <a:buFont typeface="Arial"/>
                <a:buChar char="•"/>
              </a:pPr>
              <a:r>
                <a:rPr lang="en-US" sz="3000">
                  <a:solidFill>
                    <a:srgbClr val="090909"/>
                  </a:solidFill>
                  <a:latin typeface="Clear Sans Bold"/>
                </a:rPr>
                <a:t>Some schools have mobile apps that support tracking school journeys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17212" y="300704"/>
            <a:ext cx="5242935" cy="1572363"/>
            <a:chOff x="0" y="0"/>
            <a:chExt cx="1796658" cy="5388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96658" cy="538820"/>
            </a:xfrm>
            <a:custGeom>
              <a:avLst/>
              <a:gdLst/>
              <a:ahLst/>
              <a:cxnLst/>
              <a:rect r="r" b="b" t="t" l="l"/>
              <a:pathLst>
                <a:path h="538820" w="1796658">
                  <a:moveTo>
                    <a:pt x="75309" y="0"/>
                  </a:moveTo>
                  <a:lnTo>
                    <a:pt x="1721350" y="0"/>
                  </a:lnTo>
                  <a:cubicBezTo>
                    <a:pt x="1741323" y="0"/>
                    <a:pt x="1760478" y="7934"/>
                    <a:pt x="1774601" y="22057"/>
                  </a:cubicBezTo>
                  <a:cubicBezTo>
                    <a:pt x="1788724" y="36180"/>
                    <a:pt x="1796658" y="55335"/>
                    <a:pt x="1796658" y="75309"/>
                  </a:cubicBezTo>
                  <a:lnTo>
                    <a:pt x="1796658" y="463511"/>
                  </a:lnTo>
                  <a:cubicBezTo>
                    <a:pt x="1796658" y="505103"/>
                    <a:pt x="1762941" y="538820"/>
                    <a:pt x="1721350" y="538820"/>
                  </a:cubicBezTo>
                  <a:lnTo>
                    <a:pt x="75309" y="538820"/>
                  </a:lnTo>
                  <a:cubicBezTo>
                    <a:pt x="55335" y="538820"/>
                    <a:pt x="36180" y="530886"/>
                    <a:pt x="22057" y="516763"/>
                  </a:cubicBezTo>
                  <a:cubicBezTo>
                    <a:pt x="7934" y="502640"/>
                    <a:pt x="0" y="483485"/>
                    <a:pt x="0" y="463511"/>
                  </a:cubicBezTo>
                  <a:lnTo>
                    <a:pt x="0" y="75309"/>
                  </a:lnTo>
                  <a:cubicBezTo>
                    <a:pt x="0" y="55335"/>
                    <a:pt x="7934" y="36180"/>
                    <a:pt x="22057" y="22057"/>
                  </a:cubicBezTo>
                  <a:cubicBezTo>
                    <a:pt x="36180" y="7934"/>
                    <a:pt x="55335" y="0"/>
                    <a:pt x="75309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796658" cy="576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3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448109"/>
            <a:ext cx="6246595" cy="118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lear Sans Bold"/>
              </a:rPr>
              <a:t>OVERVIEW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7184" y="2001242"/>
            <a:ext cx="10440063" cy="163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 strike="noStrike" u="none">
                <a:solidFill>
                  <a:srgbClr val="090909"/>
                </a:solidFill>
                <a:latin typeface="Clear Sans"/>
              </a:rPr>
              <a:t>In China, a solution for tracking children going to school called the "School Bus GPS Tracking System" [6]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97184" y="5740894"/>
            <a:ext cx="10440063" cy="163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 strike="noStrike" u="none">
                <a:solidFill>
                  <a:srgbClr val="090909"/>
                </a:solidFill>
                <a:latin typeface="Clear Sans"/>
              </a:rPr>
              <a:t>In Vietnam, attendance systems on school buses are also being implemented as PHX Smart School solution [7]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348779" y="1135629"/>
            <a:ext cx="4505050" cy="3378787"/>
          </a:xfrm>
          <a:custGeom>
            <a:avLst/>
            <a:gdLst/>
            <a:ahLst/>
            <a:cxnLst/>
            <a:rect r="r" b="b" t="t" l="l"/>
            <a:pathLst>
              <a:path h="3378787" w="4505050">
                <a:moveTo>
                  <a:pt x="0" y="0"/>
                </a:moveTo>
                <a:lnTo>
                  <a:pt x="4505050" y="0"/>
                </a:lnTo>
                <a:lnTo>
                  <a:pt x="4505050" y="3378787"/>
                </a:lnTo>
                <a:lnTo>
                  <a:pt x="0" y="3378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513" t="-9183" r="-38624" b="-10907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4314289" y="7307818"/>
            <a:ext cx="5086350" cy="2861072"/>
            <a:chOff x="0" y="0"/>
            <a:chExt cx="11206661" cy="63037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840535" y="4890475"/>
            <a:ext cx="3521538" cy="4976910"/>
          </a:xfrm>
          <a:custGeom>
            <a:avLst/>
            <a:gdLst/>
            <a:ahLst/>
            <a:cxnLst/>
            <a:rect r="r" b="b" t="t" l="l"/>
            <a:pathLst>
              <a:path h="4976910" w="3521538">
                <a:moveTo>
                  <a:pt x="0" y="0"/>
                </a:moveTo>
                <a:lnTo>
                  <a:pt x="3521538" y="0"/>
                </a:lnTo>
                <a:lnTo>
                  <a:pt x="3521538" y="4976910"/>
                </a:lnTo>
                <a:lnTo>
                  <a:pt x="0" y="497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17212" y="300704"/>
            <a:ext cx="4593327" cy="1513308"/>
            <a:chOff x="0" y="0"/>
            <a:chExt cx="1574049" cy="5185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74049" cy="518583"/>
            </a:xfrm>
            <a:custGeom>
              <a:avLst/>
              <a:gdLst/>
              <a:ahLst/>
              <a:cxnLst/>
              <a:rect r="r" b="b" t="t" l="l"/>
              <a:pathLst>
                <a:path h="518583" w="1574049">
                  <a:moveTo>
                    <a:pt x="85959" y="0"/>
                  </a:moveTo>
                  <a:lnTo>
                    <a:pt x="1488090" y="0"/>
                  </a:lnTo>
                  <a:cubicBezTo>
                    <a:pt x="1510888" y="0"/>
                    <a:pt x="1532752" y="9056"/>
                    <a:pt x="1548873" y="25177"/>
                  </a:cubicBezTo>
                  <a:cubicBezTo>
                    <a:pt x="1564993" y="41297"/>
                    <a:pt x="1574049" y="63161"/>
                    <a:pt x="1574049" y="85959"/>
                  </a:cubicBezTo>
                  <a:lnTo>
                    <a:pt x="1574049" y="432624"/>
                  </a:lnTo>
                  <a:cubicBezTo>
                    <a:pt x="1574049" y="455422"/>
                    <a:pt x="1564993" y="477286"/>
                    <a:pt x="1548873" y="493406"/>
                  </a:cubicBezTo>
                  <a:cubicBezTo>
                    <a:pt x="1532752" y="509527"/>
                    <a:pt x="1510888" y="518583"/>
                    <a:pt x="1488090" y="518583"/>
                  </a:cubicBezTo>
                  <a:lnTo>
                    <a:pt x="85959" y="518583"/>
                  </a:lnTo>
                  <a:cubicBezTo>
                    <a:pt x="63161" y="518583"/>
                    <a:pt x="41297" y="509527"/>
                    <a:pt x="25177" y="493406"/>
                  </a:cubicBezTo>
                  <a:cubicBezTo>
                    <a:pt x="9056" y="477286"/>
                    <a:pt x="0" y="455422"/>
                    <a:pt x="0" y="432624"/>
                  </a:cubicBezTo>
                  <a:lnTo>
                    <a:pt x="0" y="85959"/>
                  </a:lnTo>
                  <a:cubicBezTo>
                    <a:pt x="0" y="63161"/>
                    <a:pt x="9056" y="41297"/>
                    <a:pt x="25177" y="25177"/>
                  </a:cubicBezTo>
                  <a:cubicBezTo>
                    <a:pt x="41297" y="9056"/>
                    <a:pt x="63161" y="0"/>
                    <a:pt x="85959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74049" cy="556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3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448109"/>
            <a:ext cx="6246595" cy="109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>
                <a:solidFill>
                  <a:srgbClr val="000000"/>
                </a:solidFill>
                <a:latin typeface="Clear Sans Bold"/>
              </a:rPr>
              <a:t>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97184" y="9464905"/>
            <a:ext cx="5270390" cy="24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4BABEF"/>
                </a:solidFill>
                <a:latin typeface="Clear Sans Italics"/>
              </a:rPr>
              <a:t>[6] https://en.yuweitek.com/school-bus-gps-tracking-system.html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97184" y="9838810"/>
            <a:ext cx="7926696" cy="24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4BABEF"/>
                </a:solidFill>
                <a:latin typeface="Clear Sans Italics"/>
              </a:rPr>
              <a:t>[7] https://www.phx-smartschool.com/trien-khai-giai-phap-dua-don-hoc-sinh-theo-thoi-gian-thuc/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17212" y="300704"/>
            <a:ext cx="5242935" cy="1572363"/>
            <a:chOff x="0" y="0"/>
            <a:chExt cx="1796658" cy="5388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96658" cy="538820"/>
            </a:xfrm>
            <a:custGeom>
              <a:avLst/>
              <a:gdLst/>
              <a:ahLst/>
              <a:cxnLst/>
              <a:rect r="r" b="b" t="t" l="l"/>
              <a:pathLst>
                <a:path h="538820" w="1796658">
                  <a:moveTo>
                    <a:pt x="75309" y="0"/>
                  </a:moveTo>
                  <a:lnTo>
                    <a:pt x="1721350" y="0"/>
                  </a:lnTo>
                  <a:cubicBezTo>
                    <a:pt x="1741323" y="0"/>
                    <a:pt x="1760478" y="7934"/>
                    <a:pt x="1774601" y="22057"/>
                  </a:cubicBezTo>
                  <a:cubicBezTo>
                    <a:pt x="1788724" y="36180"/>
                    <a:pt x="1796658" y="55335"/>
                    <a:pt x="1796658" y="75309"/>
                  </a:cubicBezTo>
                  <a:lnTo>
                    <a:pt x="1796658" y="463511"/>
                  </a:lnTo>
                  <a:cubicBezTo>
                    <a:pt x="1796658" y="505103"/>
                    <a:pt x="1762941" y="538820"/>
                    <a:pt x="1721350" y="538820"/>
                  </a:cubicBezTo>
                  <a:lnTo>
                    <a:pt x="75309" y="538820"/>
                  </a:lnTo>
                  <a:cubicBezTo>
                    <a:pt x="55335" y="538820"/>
                    <a:pt x="36180" y="530886"/>
                    <a:pt x="22057" y="516763"/>
                  </a:cubicBezTo>
                  <a:cubicBezTo>
                    <a:pt x="7934" y="502640"/>
                    <a:pt x="0" y="483485"/>
                    <a:pt x="0" y="463511"/>
                  </a:cubicBezTo>
                  <a:lnTo>
                    <a:pt x="0" y="75309"/>
                  </a:lnTo>
                  <a:cubicBezTo>
                    <a:pt x="0" y="55335"/>
                    <a:pt x="7934" y="36180"/>
                    <a:pt x="22057" y="22057"/>
                  </a:cubicBezTo>
                  <a:cubicBezTo>
                    <a:pt x="36180" y="7934"/>
                    <a:pt x="55335" y="0"/>
                    <a:pt x="75309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96658" cy="576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448109"/>
            <a:ext cx="6246595" cy="118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lear Sans Bold"/>
              </a:rPr>
              <a:t>OVERVIEW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7212" y="300704"/>
            <a:ext cx="4593327" cy="1513308"/>
            <a:chOff x="0" y="0"/>
            <a:chExt cx="1574049" cy="5185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4049" cy="518583"/>
            </a:xfrm>
            <a:custGeom>
              <a:avLst/>
              <a:gdLst/>
              <a:ahLst/>
              <a:cxnLst/>
              <a:rect r="r" b="b" t="t" l="l"/>
              <a:pathLst>
                <a:path h="518583" w="1574049">
                  <a:moveTo>
                    <a:pt x="85959" y="0"/>
                  </a:moveTo>
                  <a:lnTo>
                    <a:pt x="1488090" y="0"/>
                  </a:lnTo>
                  <a:cubicBezTo>
                    <a:pt x="1510888" y="0"/>
                    <a:pt x="1532752" y="9056"/>
                    <a:pt x="1548873" y="25177"/>
                  </a:cubicBezTo>
                  <a:cubicBezTo>
                    <a:pt x="1564993" y="41297"/>
                    <a:pt x="1574049" y="63161"/>
                    <a:pt x="1574049" y="85959"/>
                  </a:cubicBezTo>
                  <a:lnTo>
                    <a:pt x="1574049" y="432624"/>
                  </a:lnTo>
                  <a:cubicBezTo>
                    <a:pt x="1574049" y="455422"/>
                    <a:pt x="1564993" y="477286"/>
                    <a:pt x="1548873" y="493406"/>
                  </a:cubicBezTo>
                  <a:cubicBezTo>
                    <a:pt x="1532752" y="509527"/>
                    <a:pt x="1510888" y="518583"/>
                    <a:pt x="1488090" y="518583"/>
                  </a:cubicBezTo>
                  <a:lnTo>
                    <a:pt x="85959" y="518583"/>
                  </a:lnTo>
                  <a:cubicBezTo>
                    <a:pt x="63161" y="518583"/>
                    <a:pt x="41297" y="509527"/>
                    <a:pt x="25177" y="493406"/>
                  </a:cubicBezTo>
                  <a:cubicBezTo>
                    <a:pt x="9056" y="477286"/>
                    <a:pt x="0" y="455422"/>
                    <a:pt x="0" y="432624"/>
                  </a:cubicBezTo>
                  <a:lnTo>
                    <a:pt x="0" y="85959"/>
                  </a:lnTo>
                  <a:cubicBezTo>
                    <a:pt x="0" y="63161"/>
                    <a:pt x="9056" y="41297"/>
                    <a:pt x="25177" y="25177"/>
                  </a:cubicBezTo>
                  <a:cubicBezTo>
                    <a:pt x="41297" y="9056"/>
                    <a:pt x="63161" y="0"/>
                    <a:pt x="85959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74049" cy="556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7212" y="3264951"/>
            <a:ext cx="6658083" cy="4344399"/>
          </a:xfrm>
          <a:custGeom>
            <a:avLst/>
            <a:gdLst/>
            <a:ahLst/>
            <a:cxnLst/>
            <a:rect r="r" b="b" t="t" l="l"/>
            <a:pathLst>
              <a:path h="4344399" w="6658083">
                <a:moveTo>
                  <a:pt x="0" y="0"/>
                </a:moveTo>
                <a:lnTo>
                  <a:pt x="6658083" y="0"/>
                </a:lnTo>
                <a:lnTo>
                  <a:pt x="6658083" y="4344400"/>
                </a:lnTo>
                <a:lnTo>
                  <a:pt x="0" y="4344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69366" y="2993544"/>
            <a:ext cx="7225699" cy="49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 u="none">
                <a:solidFill>
                  <a:srgbClr val="090909"/>
                </a:solidFill>
                <a:latin typeface="Clear Sans Bold"/>
              </a:rPr>
              <a:t>Manual attendance with paper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69366" y="4122990"/>
            <a:ext cx="7225699" cy="101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 u="none">
                <a:solidFill>
                  <a:srgbClr val="090909"/>
                </a:solidFill>
                <a:latin typeface="Clear Sans Bold"/>
              </a:rPr>
              <a:t>Supervising teachers have difficulty recognizing students' faces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69366" y="5780470"/>
            <a:ext cx="7225699" cy="49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 u="none">
                <a:solidFill>
                  <a:srgbClr val="090909"/>
                </a:solidFill>
                <a:latin typeface="Clear Sans Bold"/>
              </a:rPr>
              <a:t>Lack of immediate notification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69366" y="6928462"/>
            <a:ext cx="7225699" cy="49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90909"/>
                </a:solidFill>
                <a:latin typeface="Clear Sans Bold"/>
              </a:rPr>
              <a:t>Buses are not fixed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48109"/>
            <a:ext cx="6246595" cy="109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>
                <a:solidFill>
                  <a:srgbClr val="000000"/>
                </a:solidFill>
                <a:latin typeface="Clear Sans Bold"/>
              </a:rPr>
              <a:t>OVERVIEW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17212" y="300704"/>
            <a:ext cx="5242935" cy="1572363"/>
            <a:chOff x="0" y="0"/>
            <a:chExt cx="1796658" cy="5388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96658" cy="538820"/>
            </a:xfrm>
            <a:custGeom>
              <a:avLst/>
              <a:gdLst/>
              <a:ahLst/>
              <a:cxnLst/>
              <a:rect r="r" b="b" t="t" l="l"/>
              <a:pathLst>
                <a:path h="538820" w="1796658">
                  <a:moveTo>
                    <a:pt x="75309" y="0"/>
                  </a:moveTo>
                  <a:lnTo>
                    <a:pt x="1721350" y="0"/>
                  </a:lnTo>
                  <a:cubicBezTo>
                    <a:pt x="1741323" y="0"/>
                    <a:pt x="1760478" y="7934"/>
                    <a:pt x="1774601" y="22057"/>
                  </a:cubicBezTo>
                  <a:cubicBezTo>
                    <a:pt x="1788724" y="36180"/>
                    <a:pt x="1796658" y="55335"/>
                    <a:pt x="1796658" y="75309"/>
                  </a:cubicBezTo>
                  <a:lnTo>
                    <a:pt x="1796658" y="463511"/>
                  </a:lnTo>
                  <a:cubicBezTo>
                    <a:pt x="1796658" y="505103"/>
                    <a:pt x="1762941" y="538820"/>
                    <a:pt x="1721350" y="538820"/>
                  </a:cubicBezTo>
                  <a:lnTo>
                    <a:pt x="75309" y="538820"/>
                  </a:lnTo>
                  <a:cubicBezTo>
                    <a:pt x="55335" y="538820"/>
                    <a:pt x="36180" y="530886"/>
                    <a:pt x="22057" y="516763"/>
                  </a:cubicBezTo>
                  <a:cubicBezTo>
                    <a:pt x="7934" y="502640"/>
                    <a:pt x="0" y="483485"/>
                    <a:pt x="0" y="463511"/>
                  </a:cubicBezTo>
                  <a:lnTo>
                    <a:pt x="0" y="75309"/>
                  </a:lnTo>
                  <a:cubicBezTo>
                    <a:pt x="0" y="55335"/>
                    <a:pt x="7934" y="36180"/>
                    <a:pt x="22057" y="22057"/>
                  </a:cubicBezTo>
                  <a:cubicBezTo>
                    <a:pt x="36180" y="7934"/>
                    <a:pt x="55335" y="0"/>
                    <a:pt x="75309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96658" cy="576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448109"/>
            <a:ext cx="6246595" cy="118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lear Sans Bold"/>
              </a:rPr>
              <a:t>OVERVIEW</a:t>
            </a:r>
          </a:p>
        </p:txBody>
      </p:sp>
      <p:grpSp>
        <p:nvGrpSpPr>
          <p:cNvPr name="Group 15" id="15"/>
          <p:cNvGrpSpPr/>
          <p:nvPr/>
        </p:nvGrpSpPr>
        <p:grpSpPr>
          <a:xfrm rot="-5400000">
            <a:off x="11762265" y="4269997"/>
            <a:ext cx="9621653" cy="5412180"/>
            <a:chOff x="0" y="0"/>
            <a:chExt cx="11206661" cy="63037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799999">
            <a:off x="10836732" y="1304646"/>
            <a:ext cx="5223690" cy="0"/>
          </a:xfrm>
          <a:prstGeom prst="line">
            <a:avLst/>
          </a:prstGeom>
          <a:ln cap="flat" w="19050">
            <a:solidFill>
              <a:srgbClr val="4BAB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733999" y="835153"/>
            <a:ext cx="8355335" cy="1784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19"/>
              </a:lnSpc>
            </a:pPr>
            <a:r>
              <a:rPr lang="en-US" sz="6000">
                <a:solidFill>
                  <a:srgbClr val="005999"/>
                </a:solidFill>
                <a:latin typeface="Clear Sans Bold"/>
              </a:rPr>
              <a:t>OBJECTIVES</a:t>
            </a:r>
          </a:p>
          <a:p>
            <a:pPr>
              <a:lnSpc>
                <a:spcPts val="701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359345" y="3082668"/>
            <a:ext cx="10396492" cy="878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090909"/>
                </a:solidFill>
                <a:latin typeface="Clear Sans Bold"/>
              </a:rPr>
              <a:t>Monitorization and notification for parents and teachers</a:t>
            </a:r>
          </a:p>
          <a:p>
            <a:pPr>
              <a:lnSpc>
                <a:spcPts val="350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173467" y="9193309"/>
            <a:ext cx="790242" cy="920224"/>
          </a:xfrm>
          <a:custGeom>
            <a:avLst/>
            <a:gdLst/>
            <a:ahLst/>
            <a:cxnLst/>
            <a:rect r="r" b="b" t="t" l="l"/>
            <a:pathLst>
              <a:path h="920224" w="790242">
                <a:moveTo>
                  <a:pt x="0" y="0"/>
                </a:moveTo>
                <a:lnTo>
                  <a:pt x="790242" y="0"/>
                </a:lnTo>
                <a:lnTo>
                  <a:pt x="790242" y="920224"/>
                </a:lnTo>
                <a:lnTo>
                  <a:pt x="0" y="920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9606747" y="-655550"/>
            <a:ext cx="9621653" cy="5412180"/>
            <a:chOff x="0" y="0"/>
            <a:chExt cx="11206661" cy="63037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06662" cy="6303747"/>
            </a:xfrm>
            <a:custGeom>
              <a:avLst/>
              <a:gdLst/>
              <a:ahLst/>
              <a:cxnLst/>
              <a:rect r="r" b="b" t="t" l="l"/>
              <a:pathLst>
                <a:path h="6303747" w="11206662">
                  <a:moveTo>
                    <a:pt x="11206662" y="6303747"/>
                  </a:moveTo>
                  <a:lnTo>
                    <a:pt x="0" y="6303747"/>
                  </a:lnTo>
                  <a:lnTo>
                    <a:pt x="0" y="0"/>
                  </a:lnTo>
                  <a:lnTo>
                    <a:pt x="11206662" y="6303747"/>
                  </a:lnTo>
                  <a:close/>
                </a:path>
              </a:pathLst>
            </a:custGeom>
            <a:solidFill>
              <a:srgbClr val="4BABEF"/>
            </a:solidFill>
          </p:spPr>
        </p:sp>
      </p:grpSp>
      <p:sp>
        <p:nvSpPr>
          <p:cNvPr name="AutoShape 8" id="8"/>
          <p:cNvSpPr/>
          <p:nvPr/>
        </p:nvSpPr>
        <p:spPr>
          <a:xfrm rot="1799999">
            <a:off x="12344914" y="25306"/>
            <a:ext cx="1788639" cy="0"/>
          </a:xfrm>
          <a:prstGeom prst="line">
            <a:avLst/>
          </a:prstGeom>
          <a:ln cap="flat" w="19050">
            <a:solidFill>
              <a:srgbClr val="FAF9F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540182" y="2709898"/>
            <a:ext cx="1151954" cy="115195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40182" y="4152407"/>
            <a:ext cx="1151954" cy="115195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40182" y="5665922"/>
            <a:ext cx="1151954" cy="115195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40641" y="7179826"/>
            <a:ext cx="1151954" cy="115195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ABE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464730" y="4255824"/>
            <a:ext cx="4532163" cy="6031176"/>
          </a:xfrm>
          <a:custGeom>
            <a:avLst/>
            <a:gdLst/>
            <a:ahLst/>
            <a:cxnLst/>
            <a:rect r="r" b="b" t="t" l="l"/>
            <a:pathLst>
              <a:path h="6031176" w="4532163">
                <a:moveTo>
                  <a:pt x="0" y="0"/>
                </a:moveTo>
                <a:lnTo>
                  <a:pt x="4532163" y="0"/>
                </a:lnTo>
                <a:lnTo>
                  <a:pt x="4532163" y="6031176"/>
                </a:lnTo>
                <a:lnTo>
                  <a:pt x="0" y="6031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7" r="0" b="-97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388915" y="4515088"/>
            <a:ext cx="5550392" cy="440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090909"/>
                </a:solidFill>
                <a:latin typeface="Clear Sans Bold"/>
              </a:rPr>
              <a:t>Mobile Black Box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88915" y="5984889"/>
            <a:ext cx="8871122" cy="878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090909"/>
                </a:solidFill>
                <a:latin typeface="Clear Sans Bold"/>
              </a:rPr>
              <a:t>Mobile applications for multi-platforms</a:t>
            </a:r>
          </a:p>
          <a:p>
            <a:pPr>
              <a:lnSpc>
                <a:spcPts val="350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3427015" y="7354947"/>
            <a:ext cx="8224750" cy="131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090909"/>
                </a:solidFill>
                <a:latin typeface="Clear Sans Bold"/>
              </a:rPr>
              <a:t>Attendance scanner using RFID, Biometric, Bluetooth technology</a:t>
            </a:r>
          </a:p>
          <a:p>
            <a:pPr>
              <a:lnSpc>
                <a:spcPts val="350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973743" y="2847758"/>
            <a:ext cx="285750" cy="78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TT Milks Casual Pie Base"/>
              </a:rPr>
              <a:t>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42268" y="4368585"/>
            <a:ext cx="348699" cy="78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AF9FB"/>
                </a:solidFill>
                <a:latin typeface="TT Milks Casual Pie Base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45135" y="5880114"/>
            <a:ext cx="342966" cy="78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AF9FB"/>
                </a:solidFill>
                <a:latin typeface="TT Milks Casual Pie Base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33724" y="7371397"/>
            <a:ext cx="371519" cy="78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AF9FB"/>
                </a:solidFill>
                <a:latin typeface="TT Milks Casual Pie Base"/>
              </a:rPr>
              <a:t>4</a:t>
            </a:r>
          </a:p>
        </p:txBody>
      </p:sp>
      <p:sp>
        <p:nvSpPr>
          <p:cNvPr name="AutoShape 29" id="29"/>
          <p:cNvSpPr/>
          <p:nvPr/>
        </p:nvSpPr>
        <p:spPr>
          <a:xfrm>
            <a:off x="2022332" y="1866742"/>
            <a:ext cx="3691482" cy="95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DAGCivxCvf4</dc:identifier>
  <dcterms:modified xsi:type="dcterms:W3CDTF">2011-08-01T06:04:30Z</dcterms:modified>
  <cp:revision>1</cp:revision>
  <dc:title>Project Captone 2024 -IOP490_G1</dc:title>
</cp:coreProperties>
</file>